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4EA"/>
          </a:solidFill>
        </a:fill>
      </a:tcStyle>
    </a:wholeTbl>
    <a:band2H>
      <a:tcTxStyle/>
      <a:tcStyle>
        <a:tcBdr/>
        <a:fill>
          <a:solidFill>
            <a:srgbClr val="E6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F6FC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F6FC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F6FC6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EF1"/>
          </a:solidFill>
        </a:fill>
      </a:tcStyle>
    </a:wholeTbl>
    <a:band2H>
      <a:tcTxStyle/>
      <a:tcStyle>
        <a:tcBdr/>
        <a:fill>
          <a:solidFill>
            <a:srgbClr val="E6F6F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BD0D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BD0D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BD0D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9CE"/>
          </a:solidFill>
        </a:fill>
      </a:tcStyle>
    </a:wholeTbl>
    <a:band2H>
      <a:tcTxStyle/>
      <a:tcStyle>
        <a:tcBdr/>
        <a:fill>
          <a:solidFill>
            <a:srgbClr val="F0F4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C24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C24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C24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F6FC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F6FC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94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48023893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04617B"/>
                </a:solid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685800" y="415925"/>
            <a:ext cx="7772400" cy="318452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04617B"/>
                </a:solidFill>
              </a:rPr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ClrTx/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88888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88888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88888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88888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88888"/>
                </a:solidFill>
              </a:rPr>
              <a:t>Body Level Five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04617B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920084"/>
            <a:ext cx="4038600" cy="4937916"/>
          </a:xfrm>
          <a:prstGeom prst="rect">
            <a:avLst/>
          </a:prstGeom>
        </p:spPr>
        <p:txBody>
          <a:bodyPr/>
          <a:lstStyle>
            <a:lvl3pPr marL="988218" indent="-319881"/>
            <a:lvl4pPr marL="1280583" indent="-302683"/>
            <a:lvl5pPr marL="1555221" indent="-302683"/>
          </a:lstStyle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tableau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9F293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323232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9F293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5" name="Shape 25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9F293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6" name="Shape 26"/>
          <p:cNvSpPr/>
          <p:nvPr/>
        </p:nvSpPr>
        <p:spPr>
          <a:xfrm flipV="1">
            <a:off x="5410200" y="440111"/>
            <a:ext cx="3733802" cy="180036"/>
          </a:xfrm>
          <a:prstGeom prst="rect">
            <a:avLst/>
          </a:prstGeom>
          <a:solidFill>
            <a:srgbClr val="9F2936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7" name="Shape 27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9025428" y="-2001"/>
            <a:ext cx="9145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8873474" y="379"/>
            <a:ext cx="9145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4000">
                <a:solidFill>
                  <a:srgbClr val="32323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323232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xfrm>
            <a:off x="8174735" y="9891"/>
            <a:ext cx="762001" cy="35814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457200" y="1652193"/>
            <a:ext cx="8229600" cy="5205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2600"/>
              <a:t>Body Level One</a:t>
            </a:r>
          </a:p>
          <a:p>
            <a:pPr lvl="1">
              <a:defRPr sz="1800"/>
            </a:pPr>
            <a:r>
              <a:rPr sz="2600"/>
              <a:t>Body Level Two</a:t>
            </a:r>
          </a:p>
          <a:p>
            <a:pPr lvl="2">
              <a:defRPr sz="1800"/>
            </a:pPr>
            <a:r>
              <a:rPr sz="2600"/>
              <a:t>Body Level Three</a:t>
            </a:r>
          </a:p>
          <a:p>
            <a:pPr lvl="3">
              <a:defRPr sz="1800"/>
            </a:pPr>
            <a:r>
              <a:rPr sz="2600"/>
              <a:t>Body Level Four</a:t>
            </a:r>
          </a:p>
          <a:p>
            <a:pPr lvl="4">
              <a:defRPr sz="1800"/>
            </a:pPr>
            <a:r>
              <a:rPr sz="2600"/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56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04617B"/>
                </a:solidFill>
              </a:rPr>
              <a:t>Title Text</a:t>
            </a:r>
          </a:p>
        </p:txBody>
      </p:sp>
      <p:pic>
        <p:nvPicPr>
          <p:cNvPr id="4" name="image2.jpeg" descr="http://www.goldeniastudios.com/wp-content/uploads/logo-cnrs1.jpg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813195" y="6297602"/>
            <a:ext cx="535025" cy="53502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3.png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665913" y="6134100"/>
            <a:ext cx="1071563" cy="679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4.png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168900" y="6153150"/>
            <a:ext cx="1428750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7924800" y="6543675"/>
            <a:ext cx="762000" cy="17780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b">
            <a:spAutoFit/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lvl="0"/>
            <a:fld id="{86CB4B4D-7CA3-9044-876B-883B54F8677D}" type="slidenum">
              <a:t>‹N°›</a:t>
            </a:fld>
            <a:endParaRPr/>
          </a:p>
        </p:txBody>
      </p:sp>
      <p:pic>
        <p:nvPicPr>
          <p:cNvPr id="8" name="image5.png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-19050" y="5349875"/>
            <a:ext cx="9193214" cy="1535114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1pPr>
      <a:lvl2pPr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2pPr>
      <a:lvl3pPr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3pPr>
      <a:lvl4pPr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4pPr>
      <a:lvl5pPr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5pPr>
      <a:lvl6pPr indent="457200"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6pPr>
      <a:lvl7pPr indent="914400"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7pPr>
      <a:lvl8pPr indent="1371600"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8pPr>
      <a:lvl9pPr indent="1828800">
        <a:defRPr sz="5000">
          <a:solidFill>
            <a:srgbClr val="04617B"/>
          </a:solidFill>
          <a:latin typeface="Calibri"/>
          <a:ea typeface="Calibri"/>
          <a:cs typeface="Calibri"/>
          <a:sym typeface="Calibri"/>
        </a:defRPr>
      </a:lvl9pPr>
    </p:titleStyle>
    <p:bodyStyle>
      <a:lvl1pPr marL="273050" indent="-273050">
        <a:spcBef>
          <a:spcPts val="600"/>
        </a:spcBef>
        <a:buClr>
          <a:srgbClr val="0BD0D9"/>
        </a:buClr>
        <a:buSzPct val="95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1pPr>
      <a:lvl2pPr marL="660268" indent="-266568">
        <a:spcBef>
          <a:spcPts val="600"/>
        </a:spcBef>
        <a:buClr>
          <a:srgbClr val="0BD0D9"/>
        </a:buClr>
        <a:buSzPct val="85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2pPr>
      <a:lvl3pPr marL="972986" indent="-304649">
        <a:spcBef>
          <a:spcPts val="600"/>
        </a:spcBef>
        <a:buClr>
          <a:srgbClr val="0BD0D9"/>
        </a:buClr>
        <a:buSzPct val="70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3pPr>
      <a:lvl4pPr marL="1250314" indent="-272414">
        <a:spcBef>
          <a:spcPts val="600"/>
        </a:spcBef>
        <a:buClr>
          <a:srgbClr val="0BD0D9"/>
        </a:buClr>
        <a:buSzPct val="65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4pPr>
      <a:lvl5pPr marL="1524952" indent="-272414">
        <a:spcBef>
          <a:spcPts val="600"/>
        </a:spcBef>
        <a:buClr>
          <a:srgbClr val="0BD0D9"/>
        </a:buClr>
        <a:buSzPct val="65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5pPr>
      <a:lvl6pPr marL="1830832" indent="-303783">
        <a:spcBef>
          <a:spcPts val="600"/>
        </a:spcBef>
        <a:buClr>
          <a:srgbClr val="0BD0D9"/>
        </a:buClr>
        <a:buSzPct val="80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6pPr>
      <a:lvl7pPr marL="2034539" indent="-297179">
        <a:spcBef>
          <a:spcPts val="600"/>
        </a:spcBef>
        <a:buClr>
          <a:srgbClr val="0BD0D9"/>
        </a:buClr>
        <a:buSzPct val="80000"/>
        <a:buFont typeface="Helvetica"/>
        <a:buChar char="●"/>
        <a:defRPr sz="2600">
          <a:latin typeface="Calibri"/>
          <a:ea typeface="Calibri"/>
          <a:cs typeface="Calibri"/>
          <a:sym typeface="Calibri"/>
        </a:defRPr>
      </a:lvl7pPr>
      <a:lvl8pPr marL="2308860" indent="-297179">
        <a:spcBef>
          <a:spcPts val="600"/>
        </a:spcBef>
        <a:buClr>
          <a:srgbClr val="0BD0D9"/>
        </a:buClr>
        <a:buSzPct val="100000"/>
        <a:buFont typeface="Helvetica"/>
        <a:buChar char="•"/>
        <a:defRPr sz="2600">
          <a:latin typeface="Calibri"/>
          <a:ea typeface="Calibri"/>
          <a:cs typeface="Calibri"/>
          <a:sym typeface="Calibri"/>
        </a:defRPr>
      </a:lvl8pPr>
      <a:lvl9pPr marL="2625634" indent="-339634">
        <a:spcBef>
          <a:spcPts val="600"/>
        </a:spcBef>
        <a:buClr>
          <a:srgbClr val="0BD0D9"/>
        </a:buClr>
        <a:buSzPct val="100000"/>
        <a:buFont typeface="Helvetica"/>
        <a:buChar char="•"/>
        <a:defRPr sz="26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2667000" y="6543675"/>
            <a:ext cx="3352800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395535" y="1713977"/>
            <a:ext cx="8352930" cy="404397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905255">
              <a:spcBef>
                <a:spcPts val="800"/>
              </a:spcBef>
              <a:defRPr sz="1800">
                <a:solidFill>
                  <a:srgbClr val="000000"/>
                </a:solidFill>
              </a:defRPr>
            </a:pPr>
            <a:r>
              <a:rPr sz="2475">
                <a:solidFill>
                  <a:srgbClr val="8424AD"/>
                </a:solidFill>
                <a:latin typeface="Arial Black"/>
                <a:ea typeface="Arial Black"/>
                <a:cs typeface="Arial Black"/>
                <a:sym typeface="Arial Black"/>
              </a:rPr>
              <a:t>Introduction to the economics  of innovation: </a:t>
            </a:r>
          </a:p>
          <a:p>
            <a:pPr lvl="0" defTabSz="905255">
              <a:spcBef>
                <a:spcPts val="800"/>
              </a:spcBef>
              <a:defRPr sz="1800">
                <a:solidFill>
                  <a:srgbClr val="000000"/>
                </a:solidFill>
              </a:defRPr>
            </a:pPr>
            <a:r>
              <a:rPr sz="1881">
                <a:solidFill>
                  <a:srgbClr val="8424AD"/>
                </a:solidFill>
                <a:latin typeface="Arial Black"/>
                <a:ea typeface="Arial Black"/>
                <a:cs typeface="Arial Black"/>
                <a:sym typeface="Arial Black"/>
              </a:rPr>
              <a:t>from the theory of organizations to creative management</a:t>
            </a:r>
            <a:r>
              <a:rPr sz="2475">
                <a:solidFill>
                  <a:srgbClr val="8424AD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</a:p>
          <a:p>
            <a:pPr lvl="0" defTabSz="905255">
              <a:defRPr sz="1800">
                <a:solidFill>
                  <a:srgbClr val="000000"/>
                </a:solidFill>
              </a:defRPr>
            </a:pPr>
            <a:endParaRPr sz="197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05255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endParaRPr sz="197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05255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endParaRPr sz="197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05255">
              <a:spcBef>
                <a:spcPts val="500"/>
              </a:spcBef>
              <a:defRPr sz="1800">
                <a:solidFill>
                  <a:srgbClr val="000000"/>
                </a:solidFill>
              </a:defRPr>
            </a:pPr>
            <a:r>
              <a:rPr sz="2376">
                <a:latin typeface="Times New Roman"/>
                <a:ea typeface="Times New Roman"/>
                <a:cs typeface="Times New Roman"/>
                <a:sym typeface="Times New Roman"/>
              </a:rPr>
              <a:t>Jean-Alain Héraud</a:t>
            </a:r>
          </a:p>
          <a:p>
            <a:pPr lvl="0" defTabSz="905255">
              <a:defRPr sz="1800">
                <a:solidFill>
                  <a:srgbClr val="000000"/>
                </a:solidFill>
              </a:defRPr>
            </a:pPr>
            <a:endParaRPr sz="197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 b="1" i="1">
                <a:latin typeface="Times New Roman"/>
                <a:ea typeface="Times New Roman"/>
                <a:cs typeface="Times New Roman"/>
                <a:sym typeface="Times New Roman"/>
              </a:rPr>
              <a:t>Professor of Economics</a:t>
            </a:r>
          </a:p>
          <a:p>
            <a:pPr lvl="0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>
                <a:latin typeface="Times New Roman"/>
                <a:ea typeface="Times New Roman"/>
                <a:cs typeface="Times New Roman"/>
                <a:sym typeface="Times New Roman"/>
              </a:rPr>
              <a:t>Université de Strasbourg</a:t>
            </a:r>
          </a:p>
          <a:p>
            <a:pPr lvl="0" defTabSz="905255"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1979" b="1" i="1">
                <a:latin typeface="Times New Roman"/>
                <a:ea typeface="Times New Roman"/>
                <a:cs typeface="Times New Roman"/>
                <a:sym typeface="Times New Roman"/>
              </a:rPr>
              <a:t>Researcher at BETA</a:t>
            </a:r>
          </a:p>
        </p:txBody>
      </p:sp>
      <p:sp>
        <p:nvSpPr>
          <p:cNvPr id="42" name="Shape 42"/>
          <p:cNvSpPr>
            <a:spLocks noGrp="1"/>
          </p:cNvSpPr>
          <p:nvPr>
            <p:ph type="title"/>
          </p:nvPr>
        </p:nvSpPr>
        <p:spPr>
          <a:xfrm>
            <a:off x="457200" y="401722"/>
            <a:ext cx="7772400" cy="93610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 algn="ctr" defTabSz="448055">
              <a:defRPr sz="1800">
                <a:solidFill>
                  <a:srgbClr val="000000"/>
                </a:solidFill>
              </a:defRPr>
            </a:pPr>
            <a:r>
              <a:rPr sz="1568" i="1"/>
              <a:t>Presentation at Toyo University</a:t>
            </a:r>
          </a:p>
          <a:p>
            <a:pPr lvl="0" algn="ctr" defTabSz="224027">
              <a:lnSpc>
                <a:spcPct val="117999"/>
              </a:lnSpc>
              <a:defRPr sz="1800">
                <a:solidFill>
                  <a:srgbClr val="000000"/>
                </a:solidFill>
              </a:defRPr>
            </a:pPr>
            <a:r>
              <a:rPr sz="1568" b="1" i="1">
                <a:latin typeface="Trebuchet MS"/>
                <a:ea typeface="Trebuchet MS"/>
                <a:cs typeface="Trebuchet MS"/>
                <a:sym typeface="Trebuchet MS"/>
              </a:rPr>
              <a:t>東洋大学</a:t>
            </a:r>
          </a:p>
          <a:p>
            <a:pPr lvl="0" algn="ctr" defTabSz="448055">
              <a:defRPr sz="1800">
                <a:solidFill>
                  <a:srgbClr val="000000"/>
                </a:solidFill>
              </a:defRPr>
            </a:pPr>
            <a:r>
              <a:rPr sz="1568" i="1"/>
              <a:t>29/04/2015</a:t>
            </a:r>
          </a:p>
          <a:p>
            <a:pPr lvl="0" algn="ctr" defTabSz="448055">
              <a:defRPr sz="1800">
                <a:solidFill>
                  <a:srgbClr val="000000"/>
                </a:solidFill>
              </a:defRPr>
            </a:pPr>
            <a:r>
              <a:rPr sz="1568" i="1"/>
              <a:t> 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179511" y="6496645"/>
            <a:ext cx="1440162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350127" y="1972117"/>
            <a:ext cx="8229601" cy="4128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600"/>
              <a:t>A democracy based on </a:t>
            </a:r>
            <a:r>
              <a:rPr sz="2600" i="1"/>
              <a:t>systematic referendum </a:t>
            </a:r>
            <a:r>
              <a:rPr sz="2600"/>
              <a:t>processes is either not possible, or would lead to incoherent policy</a:t>
            </a:r>
          </a:p>
          <a:p>
            <a:pPr lvl="0">
              <a:defRPr sz="1800"/>
            </a:pPr>
            <a:r>
              <a:rPr sz="2600" i="1"/>
              <a:t>Representative democracy </a:t>
            </a:r>
            <a:r>
              <a:rPr sz="2600"/>
              <a:t>is a possible solution (better than dictatorial)</a:t>
            </a:r>
          </a:p>
          <a:p>
            <a:pPr lvl="0">
              <a:defRPr sz="1800"/>
            </a:pPr>
            <a:r>
              <a:rPr sz="2600"/>
              <a:t>Theoretical conclusion: collective rationality cannot be absolute (in the sense of classical economic rationality which is individual): it is </a:t>
            </a:r>
            <a:r>
              <a:rPr sz="2600" b="1" i="1"/>
              <a:t>procedural</a:t>
            </a:r>
            <a:r>
              <a:rPr sz="2600"/>
              <a:t> (procedure’s bias)</a:t>
            </a:r>
          </a:p>
          <a:p>
            <a:pPr marL="639762" lvl="1" indent="-246063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400">
                <a:solidFill>
                  <a:srgbClr val="A5194C"/>
                </a:solidFill>
              </a:rPr>
              <a:t>Herbert Simon, James March.</a:t>
            </a:r>
          </a:p>
        </p:txBody>
      </p:sp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457200" y="3098"/>
            <a:ext cx="8229600" cy="14396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8424A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8424AD"/>
                </a:solidFill>
              </a:rPr>
              <a:t>Political implication for modern democracies and management structures</a:t>
            </a:r>
          </a:p>
        </p:txBody>
      </p:sp>
      <p:sp>
        <p:nvSpPr>
          <p:cNvPr id="89" name="Shape 89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10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body" idx="1"/>
          </p:nvPr>
        </p:nvSpPr>
        <p:spPr>
          <a:xfrm>
            <a:off x="457200" y="1406418"/>
            <a:ext cx="8229600" cy="404516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By definition, an organization implements procedures and many sorts of routines </a:t>
            </a:r>
          </a:p>
          <a:p>
            <a:pPr lvl="0">
              <a:defRPr sz="1800"/>
            </a:pPr>
            <a:r>
              <a:rPr sz="2600"/>
              <a:t>Through procedures, the coordination of activities is possible without controlling individually all members</a:t>
            </a:r>
          </a:p>
          <a:p>
            <a:pPr lvl="0">
              <a:defRPr sz="1800"/>
            </a:pPr>
            <a:r>
              <a:rPr sz="2600"/>
              <a:t> Through behavioral standardization, horizontal coordination is possible: people are previsible, communication is easy through codified language, there is a limited set of possible actions and thoughts (concept of code book).</a:t>
            </a:r>
          </a:p>
        </p:txBody>
      </p:sp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xfrm>
            <a:off x="671345" y="-267682"/>
            <a:ext cx="8229601" cy="1086964"/>
          </a:xfrm>
          <a:prstGeom prst="rect">
            <a:avLst/>
          </a:prstGeom>
        </p:spPr>
        <p:txBody>
          <a:bodyPr/>
          <a:lstStyle>
            <a:lvl1pPr>
              <a:defRPr sz="3300" b="1">
                <a:solidFill>
                  <a:srgbClr val="8424A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300" b="1">
                <a:solidFill>
                  <a:srgbClr val="8424AD"/>
                </a:solidFill>
              </a:rPr>
              <a:t>The organization as a set of routines</a:t>
            </a:r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11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body" idx="1"/>
          </p:nvPr>
        </p:nvSpPr>
        <p:spPr>
          <a:xfrm>
            <a:off x="285883" y="1598657"/>
            <a:ext cx="8229601" cy="520580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Evolution is necessary for most of the organizations. It is sometimes even a condition for survival</a:t>
            </a:r>
          </a:p>
          <a:p>
            <a:pPr lvl="0">
              <a:defRPr sz="1800"/>
            </a:pPr>
            <a:r>
              <a:rPr sz="2600"/>
              <a:t>How is it possible to evolve within a system defined as a set of routines?</a:t>
            </a:r>
          </a:p>
          <a:p>
            <a:pPr lvl="0">
              <a:defRPr sz="1800"/>
            </a:pPr>
            <a:r>
              <a:rPr sz="2600"/>
              <a:t>Is organizational change decided and implemented by the hierarchy or is it a mechanism of self-organization?</a:t>
            </a:r>
          </a:p>
          <a:p>
            <a:pPr lvl="0">
              <a:defRPr sz="1800"/>
            </a:pPr>
            <a:r>
              <a:rPr sz="2600"/>
              <a:t>Incremental changes or radical changes?</a:t>
            </a:r>
          </a:p>
        </p:txBody>
      </p:sp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596394" y="149901"/>
            <a:ext cx="7951212" cy="1215451"/>
          </a:xfrm>
          <a:prstGeom prst="rect">
            <a:avLst/>
          </a:prstGeom>
        </p:spPr>
        <p:txBody>
          <a:bodyPr/>
          <a:lstStyle>
            <a:lvl1pPr>
              <a:defRPr sz="3400"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8424AD"/>
                </a:solidFill>
              </a:rPr>
              <a:t>The paradox of organizational change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12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xfrm>
            <a:off x="685800" y="415925"/>
            <a:ext cx="7772400" cy="737917"/>
          </a:xfrm>
          <a:prstGeom prst="rect">
            <a:avLst/>
          </a:prstGeom>
        </p:spPr>
        <p:txBody>
          <a:bodyPr/>
          <a:lstStyle>
            <a:lvl1pPr>
              <a:defRPr sz="4500">
                <a:solidFill>
                  <a:srgbClr val="F1292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F12922"/>
                </a:solidFill>
              </a:rPr>
              <a:t>3. Economics of innovation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xfrm>
            <a:off x="707749" y="2235463"/>
            <a:ext cx="8074030" cy="3468508"/>
          </a:xfrm>
          <a:prstGeom prst="rect">
            <a:avLst/>
          </a:prstGeom>
        </p:spPr>
        <p:txBody>
          <a:bodyPr/>
          <a:lstStyle/>
          <a:p>
            <a:pPr marL="273050" lvl="0" indent="-273050" algn="l">
              <a:buClr>
                <a:srgbClr val="0BD0D9"/>
              </a:buClr>
              <a:buSzPct val="95000"/>
              <a:buFont typeface="Helvetica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Models of evolution in other sciences: Darwin </a:t>
            </a:r>
            <a:r>
              <a:rPr sz="2600" i="1"/>
              <a:t>vs</a:t>
            </a:r>
            <a:r>
              <a:rPr sz="2600"/>
              <a:t> Lamarck in biology. </a:t>
            </a:r>
          </a:p>
          <a:p>
            <a:pPr marL="273050" lvl="0" indent="-273050" algn="l">
              <a:buClr>
                <a:srgbClr val="0BD0D9"/>
              </a:buClr>
              <a:buSzPct val="95000"/>
              <a:buFont typeface="Helvetica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The founder of evolutionary economics and innovation theory: Josef A Schumpeter</a:t>
            </a:r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13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253762" y="1384512"/>
            <a:ext cx="8229601" cy="5205807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700"/>
              </a:spcBef>
              <a:buClrTx/>
              <a:buSzPct val="100000"/>
              <a:buFontTx/>
              <a:buChar char="•"/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Economics of technology 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(1970s)</a:t>
            </a:r>
          </a:p>
          <a:p>
            <a:pPr marL="342900" lvl="0" indent="-342900">
              <a:spcBef>
                <a:spcPts val="700"/>
              </a:spcBef>
              <a:buClrTx/>
              <a:buSzPct val="100000"/>
              <a:buFontTx/>
              <a:buChar char="•"/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Economics of innovation 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(1980s)</a:t>
            </a:r>
          </a:p>
          <a:p>
            <a:pPr marL="342900" lvl="0" indent="-342900">
              <a:spcBef>
                <a:spcPts val="700"/>
              </a:spcBef>
              <a:buClrTx/>
              <a:buSzPct val="100000"/>
              <a:buFontTx/>
              <a:buChar char="•"/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Economics of knowledge 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(1990s)</a:t>
            </a:r>
          </a:p>
          <a:p>
            <a:pPr marL="342900" lvl="0" indent="-342900">
              <a:spcBef>
                <a:spcPts val="700"/>
              </a:spcBef>
              <a:buClrTx/>
              <a:buSzPct val="100000"/>
              <a:buFontTx/>
              <a:buChar char="•"/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Economics of creativity 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(2000s)</a:t>
            </a:r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350127" y="182023"/>
            <a:ext cx="8229601" cy="765746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500">
                <a:solidFill>
                  <a:srgbClr val="8424AD"/>
                </a:solidFill>
              </a:rPr>
              <a:t>Evolution of focus in innovation studies </a:t>
            </a:r>
          </a:p>
        </p:txBody>
      </p:sp>
      <p:sp>
        <p:nvSpPr>
          <p:cNvPr id="105" name="Shape 10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14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4312" lvl="0" indent="-214312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Creating and developing new products, processes and/or markets is at least an opportunity for the development of micro and macro entities</a:t>
            </a:r>
          </a:p>
          <a:p>
            <a:pPr marL="214312" lvl="0" indent="-214312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It is even sometimes a necessity for survival in a globalized, ever-changing world</a:t>
            </a:r>
          </a:p>
          <a:p>
            <a:pPr marL="214312" lvl="0" indent="-214312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Nevertheless only a minority of entrepreneurs consider creative/innovative activities as day-to-day business: it is a secondary concern because operational  business issues claim the entrepreneur’s full attention</a:t>
            </a:r>
          </a:p>
          <a:p>
            <a:pPr marL="214312" lvl="0" indent="-214312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Therefore many ideas « stay on the shelf » due to lack of time, money, partners or knowledge</a:t>
            </a:r>
          </a:p>
        </p:txBody>
      </p:sp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xfrm>
            <a:off x="457200" y="230205"/>
            <a:ext cx="8229600" cy="1236866"/>
          </a:xfrm>
          <a:prstGeom prst="rect">
            <a:avLst/>
          </a:prstGeom>
        </p:spPr>
        <p:txBody>
          <a:bodyPr/>
          <a:lstStyle>
            <a:lvl1pPr>
              <a:defRPr sz="4100"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100">
                <a:solidFill>
                  <a:srgbClr val="8424AD"/>
                </a:solidFill>
              </a:rPr>
              <a:t>Innovation as a central strategy for firms and nations </a:t>
            </a:r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15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16</a:t>
            </a:fld>
            <a:endParaRPr sz="1200">
              <a:solidFill>
                <a:srgbClr val="045C75"/>
              </a:solidFill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395287" y="196850"/>
            <a:ext cx="5329238" cy="1557338"/>
          </a:xfrm>
          <a:prstGeom prst="rect">
            <a:avLst/>
          </a:prstGeom>
        </p:spPr>
        <p:txBody>
          <a:bodyPr lIns="45719" tIns="45719" rIns="45719" bIns="45719" anchor="t">
            <a:normAutofit/>
          </a:bodyPr>
          <a:lstStyle/>
          <a:p>
            <a:pPr lvl="0"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  <a:t>Joseph A. Schumpeter </a:t>
            </a:r>
            <a:br>
              <a:rPr sz="2800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800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  <a:t>(1883-1950):</a:t>
            </a:r>
            <a:br>
              <a:rPr sz="2800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800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  <a:t> the father of innovation theories</a:t>
            </a:r>
          </a:p>
        </p:txBody>
      </p:sp>
      <p:pic>
        <p:nvPicPr>
          <p:cNvPr id="113" name="image.jpe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73514" y="226473"/>
            <a:ext cx="1430339" cy="201612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509130" y="2518036"/>
            <a:ext cx="8125740" cy="350412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71450" lvl="0" indent="-171450" algn="l">
              <a:spcBef>
                <a:spcPts val="300"/>
              </a:spcBef>
              <a:buSzPct val="100000"/>
              <a:buChar char="•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Principle of “creative destruction” (</a:t>
            </a:r>
            <a:r>
              <a:rPr sz="1600" b="1" i="1">
                <a:latin typeface="Arial"/>
                <a:ea typeface="Arial"/>
                <a:cs typeface="Arial"/>
                <a:sym typeface="Arial"/>
              </a:rPr>
              <a:t>schöpferische Zerstörung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171450" lvl="0" indent="-171450" algn="l">
              <a:spcBef>
                <a:spcPts val="300"/>
              </a:spcBef>
              <a:buSzPct val="100000"/>
              <a:buChar char="•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Main works:</a:t>
            </a:r>
            <a:r>
              <a:rPr sz="1600" b="1" i="1">
                <a:latin typeface="Arial"/>
                <a:ea typeface="Arial"/>
                <a:cs typeface="Arial"/>
                <a:sym typeface="Arial"/>
              </a:rPr>
              <a:t>Business Cycles: A theoretical, historical and statistical analysis of the Capitalist process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 (1939);  </a:t>
            </a:r>
            <a:r>
              <a:rPr sz="1600" b="1" i="1">
                <a:latin typeface="Arial"/>
                <a:ea typeface="Arial"/>
                <a:cs typeface="Arial"/>
                <a:sym typeface="Arial"/>
              </a:rPr>
              <a:t>Capitalism, Socialism and Democracy</a:t>
            </a:r>
            <a:r>
              <a:rPr sz="1600">
                <a:latin typeface="Arial"/>
                <a:ea typeface="Arial"/>
                <a:cs typeface="Arial"/>
                <a:sym typeface="Arial"/>
              </a:rPr>
              <a:t> (1942) </a:t>
            </a:r>
          </a:p>
          <a:p>
            <a:pPr marL="171450" lvl="0" indent="-171450" algn="l">
              <a:spcBef>
                <a:spcPts val="300"/>
              </a:spcBef>
              <a:buSzPct val="100000"/>
              <a:buChar char="•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Innovations according to Schumpeter: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New markets or products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New equipment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New sources of labor and raw materials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New methods of organization or management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New methods of transportation or communication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New methods of advertising and marketing </a:t>
            </a:r>
          </a:p>
          <a:p>
            <a:pPr marL="620485" lvl="1" indent="-163285" algn="l">
              <a:lnSpc>
                <a:spcPct val="97000"/>
              </a:lnSpc>
              <a:spcBef>
                <a:spcPts val="300"/>
              </a:spcBef>
              <a:buSzPct val="100000"/>
              <a:buChar char="–"/>
              <a:tabLst>
                <a:tab pos="444500" algn="l"/>
                <a:tab pos="889000" algn="l"/>
                <a:tab pos="13335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276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21700" algn="l"/>
                <a:tab pos="8978900" algn="l"/>
              </a:tabLst>
              <a:defRPr sz="1800">
                <a:solidFill>
                  <a:srgbClr val="000000"/>
                </a:solidFill>
              </a:defRPr>
            </a:pPr>
            <a:r>
              <a:rPr sz="1600">
                <a:latin typeface="Arial"/>
                <a:ea typeface="Arial"/>
                <a:cs typeface="Arial"/>
                <a:sym typeface="Arial"/>
              </a:rPr>
              <a:t>…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700"/>
              </a:spcBef>
              <a:buClrTx/>
              <a:buSzPct val="100000"/>
              <a:buFontTx/>
              <a:buChar char="•"/>
              <a:defRPr sz="1800"/>
            </a:pPr>
            <a:r>
              <a:rPr sz="3200">
                <a:latin typeface="Arial"/>
                <a:ea typeface="Arial"/>
                <a:cs typeface="Arial"/>
                <a:sym typeface="Arial"/>
              </a:rPr>
              <a:t>Nobody innovates alone:</a:t>
            </a:r>
          </a:p>
          <a:p>
            <a:pPr marL="702128" lvl="1" indent="-244928">
              <a:spcBef>
                <a:spcPts val="500"/>
              </a:spcBef>
              <a:buClrTx/>
              <a:buSzPct val="100000"/>
              <a:buFontTx/>
              <a:buChar char="–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Partners </a:t>
            </a:r>
          </a:p>
          <a:p>
            <a:pPr marL="1104900" lvl="2" indent="-190500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Strategic alliances</a:t>
            </a:r>
          </a:p>
          <a:p>
            <a:pPr marL="1104900" lvl="2" indent="-190500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Clients</a:t>
            </a:r>
          </a:p>
          <a:p>
            <a:pPr marL="1104900" lvl="2" indent="-190500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Suppliers</a:t>
            </a:r>
          </a:p>
          <a:p>
            <a:pPr marL="1104900" lvl="2" indent="-190500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Research centers</a:t>
            </a:r>
          </a:p>
          <a:p>
            <a:pPr marL="1104900" lvl="2" indent="-190500"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etc.</a:t>
            </a:r>
          </a:p>
          <a:p>
            <a:pPr marL="702128" lvl="1" indent="-244928">
              <a:spcBef>
                <a:spcPts val="500"/>
              </a:spcBef>
              <a:buClrTx/>
              <a:buSzPct val="100000"/>
              <a:buFontTx/>
              <a:buChar char="–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Externalities, material or immaterial infrastructures, …. </a:t>
            </a:r>
          </a:p>
          <a:p>
            <a:pPr marL="702128" lvl="1" indent="-244928">
              <a:spcBef>
                <a:spcPts val="500"/>
              </a:spcBef>
              <a:buClrTx/>
              <a:buSzPct val="100000"/>
              <a:buFontTx/>
              <a:buChar char="–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Knowledge communities</a:t>
            </a:r>
          </a:p>
        </p:txBody>
      </p:sp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457200" y="310510"/>
            <a:ext cx="8229600" cy="11565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424AD"/>
                </a:solidFill>
              </a:rPr>
              <a:t>Innovation and networks </a:t>
            </a:r>
          </a:p>
        </p:txBody>
      </p:sp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17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457200" y="2658676"/>
            <a:ext cx="8229600" cy="282344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Innovation requires more than </a:t>
            </a:r>
            <a:r>
              <a:rPr sz="2600" i="1"/>
              <a:t>knowledge</a:t>
            </a:r>
            <a:r>
              <a:rPr sz="2600"/>
              <a:t> and </a:t>
            </a:r>
            <a:r>
              <a:rPr sz="2600" i="1"/>
              <a:t>money</a:t>
            </a:r>
            <a:endParaRPr sz="2600"/>
          </a:p>
          <a:p>
            <a:pPr lvl="0">
              <a:defRPr sz="1800"/>
            </a:pPr>
            <a:r>
              <a:rPr sz="2600"/>
              <a:t>Entrepreneurs (in the sense of Schumpeter) are people who have </a:t>
            </a:r>
            <a:r>
              <a:rPr sz="2600" i="1"/>
              <a:t>visions</a:t>
            </a:r>
          </a:p>
          <a:p>
            <a:pPr lvl="0">
              <a:defRPr sz="1800"/>
            </a:pPr>
            <a:r>
              <a:rPr sz="2600"/>
              <a:t>A form of</a:t>
            </a:r>
            <a:r>
              <a:rPr sz="2600" i="1"/>
              <a:t> </a:t>
            </a:r>
            <a:r>
              <a:rPr sz="2600"/>
              <a:t>creativity lays at the bottom of any innovation</a:t>
            </a:r>
          </a:p>
        </p:txBody>
      </p:sp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457200" y="42829"/>
            <a:ext cx="8229600" cy="2296884"/>
          </a:xfrm>
          <a:prstGeom prst="rect">
            <a:avLst/>
          </a:prstGeom>
        </p:spPr>
        <p:txBody>
          <a:bodyPr/>
          <a:lstStyle>
            <a:lvl1pPr>
              <a:defRPr sz="4300">
                <a:solidFill>
                  <a:srgbClr val="F1292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300">
                <a:solidFill>
                  <a:srgbClr val="F12922"/>
                </a:solidFill>
              </a:rPr>
              <a:t>4. Economics and management of creativity 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18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7175" lvl="0" indent="-257175">
              <a:lnSpc>
                <a:spcPct val="80000"/>
              </a:lnSpc>
              <a:spcBef>
                <a:spcPts val="500"/>
              </a:spcBef>
              <a:buClrTx/>
              <a:buSzPct val="100000"/>
              <a:buFontTx/>
              <a:buChar char="•"/>
              <a:defRPr sz="1800"/>
            </a:pPr>
            <a:r>
              <a:rPr sz="2400">
                <a:latin typeface="Arial"/>
                <a:ea typeface="Arial"/>
                <a:cs typeface="Arial"/>
                <a:sym typeface="Arial"/>
              </a:rPr>
              <a:t>Innovation means :</a:t>
            </a:r>
          </a:p>
          <a:p>
            <a:pPr marL="342900" lvl="0" indent="-342900">
              <a:lnSpc>
                <a:spcPct val="80000"/>
              </a:lnSpc>
              <a:spcBef>
                <a:spcPts val="700"/>
              </a:spcBef>
              <a:buClrTx/>
              <a:buSzTx/>
              <a:buFontTx/>
              <a:buNone/>
              <a:defRPr sz="1800"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85750" lvl="1" indent="171450">
              <a:lnSpc>
                <a:spcPct val="80000"/>
              </a:lnSpc>
              <a:spcBef>
                <a:spcPts val="400"/>
              </a:spcBef>
              <a:buClrTx/>
              <a:buSzTx/>
              <a:buFontTx/>
              <a:buNone/>
              <a:defRPr sz="1800"/>
            </a:pPr>
            <a:r>
              <a:rPr sz="20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New idea</a:t>
            </a:r>
            <a:r>
              <a:rPr sz="2000"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sz="2000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entrepreneurship</a:t>
            </a:r>
          </a:p>
          <a:p>
            <a:pPr marL="285750" lvl="1" indent="171450">
              <a:lnSpc>
                <a:spcPct val="80000"/>
              </a:lnSpc>
              <a:buClrTx/>
              <a:buSzTx/>
              <a:buFontTx/>
              <a:buNone/>
              <a:defRPr sz="1800"/>
            </a:pPr>
            <a:endParaRPr sz="20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1" indent="171450">
              <a:lnSpc>
                <a:spcPct val="80000"/>
              </a:lnSpc>
              <a:buClrTx/>
              <a:buSzTx/>
              <a:buFontTx/>
              <a:buNone/>
              <a:defRPr sz="1800"/>
            </a:pPr>
            <a:endParaRPr sz="2000">
              <a:solidFill>
                <a:srgbClr val="33339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4312" lvl="0" indent="-214312">
              <a:lnSpc>
                <a:spcPct val="80000"/>
              </a:lnSpc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The new knowledge (idea) is not necessarily in science and/or technology: can be in the fields of organisation, culture, arts, lifestyle, etc…</a:t>
            </a:r>
          </a:p>
          <a:p>
            <a:pPr marL="214312" lvl="0" indent="-214312">
              <a:lnSpc>
                <a:spcPct val="80000"/>
              </a:lnSpc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It is not necessarily formal knowledge (in that case, IP does not apply and/or is not necessary)</a:t>
            </a:r>
          </a:p>
          <a:p>
            <a:pPr marL="214312" lvl="0" indent="-214312">
              <a:lnSpc>
                <a:spcPct val="80000"/>
              </a:lnSpc>
              <a:spcBef>
                <a:spcPts val="400"/>
              </a:spcBef>
              <a:buClrTx/>
              <a:buSzPct val="100000"/>
              <a:buFontTx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Innovation can be the result of creativity in regular economic sectors, in regular commercial organisations. Another interesting field is the developement of « creative industries ».</a:t>
            </a:r>
          </a:p>
        </p:txBody>
      </p:sp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457200" y="-139195"/>
            <a:ext cx="8229600" cy="1440304"/>
          </a:xfrm>
          <a:prstGeom prst="rect">
            <a:avLst/>
          </a:prstGeom>
        </p:spPr>
        <p:txBody>
          <a:bodyPr/>
          <a:lstStyle>
            <a:lvl1pPr>
              <a:defRPr sz="4500"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500">
                <a:solidFill>
                  <a:srgbClr val="8424AD"/>
                </a:solidFill>
              </a:rPr>
              <a:t>New idea + entrepreneurship 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19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79511" y="6496645"/>
            <a:ext cx="1440162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339420" y="2735033"/>
            <a:ext cx="8229601" cy="243022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04787" lvl="0" indent="-204787" defTabSz="685800">
              <a:spcBef>
                <a:spcPts val="400"/>
              </a:spcBef>
              <a:defRPr sz="1800"/>
            </a:pPr>
            <a:r>
              <a:rPr sz="1950"/>
              <a:t>Private hierarchies like firms or NGOs</a:t>
            </a:r>
          </a:p>
          <a:p>
            <a:pPr marL="204787" lvl="0" indent="-204787" defTabSz="685800">
              <a:spcBef>
                <a:spcPts val="400"/>
              </a:spcBef>
              <a:defRPr sz="1800"/>
            </a:pPr>
            <a:endParaRPr sz="1950"/>
          </a:p>
          <a:p>
            <a:pPr marL="204787" lvl="0" indent="-204787" defTabSz="685800">
              <a:spcBef>
                <a:spcPts val="400"/>
              </a:spcBef>
              <a:defRPr sz="1800"/>
            </a:pPr>
            <a:r>
              <a:rPr sz="1950"/>
              <a:t>Public institutions</a:t>
            </a:r>
          </a:p>
          <a:p>
            <a:pPr marL="204787" lvl="0" indent="-204787" defTabSz="685800">
              <a:spcBef>
                <a:spcPts val="400"/>
              </a:spcBef>
              <a:defRPr sz="1800"/>
            </a:pPr>
            <a:endParaRPr sz="1950"/>
          </a:p>
          <a:p>
            <a:pPr marL="204787" lvl="0" indent="-204787" defTabSz="685800">
              <a:spcBef>
                <a:spcPts val="400"/>
              </a:spcBef>
              <a:defRPr sz="1800"/>
            </a:pPr>
            <a:r>
              <a:rPr sz="1950"/>
              <a:t>Sociological institutions, communities….</a:t>
            </a:r>
          </a:p>
          <a:p>
            <a:pPr marL="204787" lvl="0" indent="-204787" defTabSz="685800">
              <a:spcBef>
                <a:spcPts val="400"/>
              </a:spcBef>
              <a:defRPr sz="1800"/>
            </a:pPr>
            <a:endParaRPr sz="1950"/>
          </a:p>
          <a:p>
            <a:pPr marL="204787" lvl="0" indent="-204787" defTabSz="685800">
              <a:spcBef>
                <a:spcPts val="400"/>
              </a:spcBef>
              <a:defRPr sz="1800"/>
            </a:pPr>
            <a:r>
              <a:rPr sz="1950"/>
              <a:t>Markets?</a:t>
            </a:r>
          </a:p>
        </p:txBody>
      </p:sp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C00000"/>
                </a:solidFill>
              </a:rPr>
              <a:t>1. Introduction 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2</a:t>
            </a:fld>
            <a:endParaRPr sz="1200">
              <a:solidFill>
                <a:srgbClr val="045C75"/>
              </a:solidFill>
            </a:endParaRPr>
          </a:p>
        </p:txBody>
      </p:sp>
      <p:sp>
        <p:nvSpPr>
          <p:cNvPr id="49" name="Shape 49"/>
          <p:cNvSpPr/>
          <p:nvPr/>
        </p:nvSpPr>
        <p:spPr>
          <a:xfrm>
            <a:off x="564272" y="1785170"/>
            <a:ext cx="8229601" cy="765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spcBef>
                <a:spcPts val="600"/>
              </a:spcBef>
              <a:defRPr sz="2600"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8424AD"/>
                </a:solidFill>
              </a:rPr>
              <a:t>Examples of organizations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00037" lvl="0" indent="-300037">
              <a:lnSpc>
                <a:spcPct val="80000"/>
              </a:lnSpc>
              <a:buClrTx/>
              <a:buSzPct val="100000"/>
              <a:buFontTx/>
              <a:buChar char="•"/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Creativity is at the core of every progress in society, in particular at the origin of economic innovation.</a:t>
            </a:r>
          </a:p>
          <a:p>
            <a:pPr marL="300037" lvl="0" indent="-300037">
              <a:lnSpc>
                <a:spcPct val="80000"/>
              </a:lnSpc>
              <a:buClrTx/>
              <a:buSzPct val="100000"/>
              <a:buFontTx/>
              <a:buChar char="•"/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 Creativity corresponds to a positive mental attitude towards anything that is new. </a:t>
            </a:r>
          </a:p>
          <a:p>
            <a:pPr marL="300037" lvl="0" indent="-300037">
              <a:lnSpc>
                <a:spcPct val="80000"/>
              </a:lnSpc>
              <a:buClrTx/>
              <a:buSzPct val="100000"/>
              <a:buFontTx/>
              <a:buChar char="•"/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"</a:t>
            </a:r>
            <a:r>
              <a:rPr sz="2800" i="1">
                <a:latin typeface="Arial"/>
                <a:ea typeface="Arial"/>
                <a:cs typeface="Arial"/>
                <a:sym typeface="Arial"/>
              </a:rPr>
              <a:t>Creativity is the ability to produce work that is both </a:t>
            </a:r>
            <a:r>
              <a:rPr sz="2800" i="1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novel</a:t>
            </a:r>
            <a:r>
              <a:rPr sz="2800" i="1">
                <a:latin typeface="Arial"/>
                <a:ea typeface="Arial"/>
                <a:cs typeface="Arial"/>
                <a:sym typeface="Arial"/>
              </a:rPr>
              <a:t> (i.e., original, unexpected) and </a:t>
            </a:r>
            <a:r>
              <a:rPr sz="2800" i="1">
                <a:solidFill>
                  <a:srgbClr val="333399"/>
                </a:solidFill>
                <a:latin typeface="Arial"/>
                <a:ea typeface="Arial"/>
                <a:cs typeface="Arial"/>
                <a:sym typeface="Arial"/>
              </a:rPr>
              <a:t>appropriate</a:t>
            </a:r>
            <a:r>
              <a:rPr sz="2800" i="1">
                <a:latin typeface="Arial"/>
                <a:ea typeface="Arial"/>
                <a:cs typeface="Arial"/>
                <a:sym typeface="Arial"/>
              </a:rPr>
              <a:t> (i.e., useful, adaptive concerning task constraints)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." 		</a:t>
            </a:r>
            <a:r>
              <a:rPr>
                <a:latin typeface="Arial"/>
                <a:ea typeface="Arial"/>
                <a:cs typeface="Arial"/>
                <a:sym typeface="Arial"/>
              </a:rPr>
              <a:t>Sternberg/Labort (2008)</a:t>
            </a:r>
          </a:p>
        </p:txBody>
      </p:sp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424AD"/>
                </a:solidFill>
              </a:rPr>
              <a:t>Defining creativity 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20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xfrm>
            <a:off x="457200" y="1652193"/>
            <a:ext cx="8229600" cy="403199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Creativity in art or design (new style)</a:t>
            </a:r>
          </a:p>
          <a:p>
            <a:pPr lvl="0">
              <a:defRPr sz="1800"/>
            </a:pPr>
            <a:r>
              <a:rPr sz="2600"/>
              <a:t>Creativity in science (discovery)</a:t>
            </a:r>
          </a:p>
          <a:p>
            <a:pPr lvl="0">
              <a:defRPr sz="1800"/>
            </a:pPr>
            <a:r>
              <a:rPr sz="2600"/>
              <a:t>Creativity in technology (invention)</a:t>
            </a:r>
          </a:p>
          <a:p>
            <a:pPr lvl="0">
              <a:defRPr sz="1800"/>
            </a:pPr>
            <a:r>
              <a:rPr sz="2600"/>
              <a:t>Creativity in economy / society (innovation)</a:t>
            </a:r>
          </a:p>
          <a:p>
            <a:pPr lvl="0">
              <a:defRPr sz="1800"/>
            </a:pPr>
            <a:endParaRPr sz="2600"/>
          </a:p>
          <a:p>
            <a:pPr lvl="0">
              <a:defRPr sz="1800"/>
            </a:pPr>
            <a:endParaRPr sz="2600"/>
          </a:p>
          <a:p>
            <a:pPr marL="0" lvl="0" indent="0">
              <a:spcBef>
                <a:spcPts val="0"/>
              </a:spcBef>
              <a:buClrTx/>
              <a:buSzTx/>
              <a:buFontTx/>
              <a:buNone/>
              <a:defRPr sz="1800"/>
            </a:pPr>
            <a:r>
              <a:rPr sz="2400">
                <a:solidFill>
                  <a:srgbClr val="DA2668"/>
                </a:solidFill>
              </a:rPr>
              <a:t>In any case creative people are able to "think out of the box": escape usual way of thinking</a:t>
            </a:r>
          </a:p>
        </p:txBody>
      </p:sp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457200" y="-117780"/>
            <a:ext cx="8229600" cy="11565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424AD"/>
                </a:solidFill>
              </a:rPr>
              <a:t>Various types of creativity  créativité</a:t>
            </a:r>
          </a:p>
        </p:txBody>
      </p:sp>
      <p:sp>
        <p:nvSpPr>
          <p:cNvPr id="134" name="Shape 1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21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/>
          </p:nvPr>
        </p:nvSpPr>
        <p:spPr>
          <a:xfrm>
            <a:off x="1253284" y="-33780"/>
            <a:ext cx="7772401" cy="113408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8424AD"/>
                </a:solidFill>
              </a:rPr>
              <a:t>How to implement creativity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8424AD"/>
                </a:solidFill>
              </a:rPr>
              <a:t>in an organization?</a:t>
            </a:r>
          </a:p>
        </p:txBody>
      </p:sp>
      <p:sp>
        <p:nvSpPr>
          <p:cNvPr id="137" name="Shape 1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22</a:t>
            </a:fld>
            <a:endParaRPr sz="1200">
              <a:solidFill>
                <a:srgbClr val="045C75"/>
              </a:solidFill>
            </a:endParaRPr>
          </a:p>
        </p:txBody>
      </p:sp>
      <p:pic>
        <p:nvPicPr>
          <p:cNvPr id="138" name="image6.png" descr="C:\Documents and Settings\Jean-Alain\Bureau\go back to your cubicl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3478" y="1102256"/>
            <a:ext cx="6712319" cy="57421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179511" y="6496645"/>
            <a:ext cx="3352801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141" name="Shape 141"/>
          <p:cNvSpPr>
            <a:spLocks noGrp="1"/>
          </p:cNvSpPr>
          <p:nvPr>
            <p:ph type="title"/>
          </p:nvPr>
        </p:nvSpPr>
        <p:spPr>
          <a:xfrm>
            <a:off x="1797659" y="1188987"/>
            <a:ext cx="6019801" cy="417646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04617B"/>
                </a:solidFill>
              </a:rPr>
              <a:t/>
            </a:r>
            <a:br>
              <a:rPr sz="5000">
                <a:solidFill>
                  <a:srgbClr val="04617B"/>
                </a:solidFill>
              </a:rPr>
            </a:br>
            <a:r>
              <a:rPr sz="3200" b="1">
                <a:solidFill>
                  <a:srgbClr val="0F6FC6"/>
                </a:solidFill>
              </a:rPr>
              <a:t>Thank you for your attention</a:t>
            </a:r>
            <a:br>
              <a:rPr sz="3200" b="1">
                <a:solidFill>
                  <a:srgbClr val="0F6FC6"/>
                </a:solidFill>
              </a:rPr>
            </a:br>
            <a:r>
              <a:rPr sz="3200" b="1">
                <a:solidFill>
                  <a:srgbClr val="0F6FC6"/>
                </a:solidFill>
              </a:rPr>
              <a:t/>
            </a:r>
            <a:br>
              <a:rPr sz="3200" b="1">
                <a:solidFill>
                  <a:srgbClr val="0F6FC6"/>
                </a:solidFill>
              </a:rPr>
            </a:br>
            <a:r>
              <a:rPr sz="3200">
                <a:solidFill>
                  <a:srgbClr val="04617B"/>
                </a:solidFill>
                <a:latin typeface="ＭＳ Ｐゴシック"/>
                <a:ea typeface="ＭＳ Ｐゴシック"/>
                <a:cs typeface="ＭＳ Ｐゴシック"/>
                <a:sym typeface="ＭＳ Ｐゴシック"/>
              </a:rPr>
              <a:t>どうもありがとうございました</a:t>
            </a:r>
            <a:br>
              <a:rPr sz="3200">
                <a:solidFill>
                  <a:srgbClr val="04617B"/>
                </a:solidFill>
                <a:latin typeface="ＭＳ Ｐゴシック"/>
                <a:ea typeface="ＭＳ Ｐゴシック"/>
                <a:cs typeface="ＭＳ Ｐゴシック"/>
                <a:sym typeface="ＭＳ Ｐゴシック"/>
              </a:rPr>
            </a:br>
            <a:r>
              <a:rPr sz="3200">
                <a:solidFill>
                  <a:srgbClr val="04617B"/>
                </a:solidFill>
                <a:latin typeface="ＭＳ Ｐゴシック"/>
                <a:ea typeface="ＭＳ Ｐゴシック"/>
                <a:cs typeface="ＭＳ Ｐゴシック"/>
                <a:sym typeface="ＭＳ Ｐゴシック"/>
              </a:rPr>
              <a:t/>
            </a:r>
            <a:br>
              <a:rPr sz="3200">
                <a:solidFill>
                  <a:srgbClr val="04617B"/>
                </a:solidFill>
                <a:latin typeface="ＭＳ Ｐゴシック"/>
                <a:ea typeface="ＭＳ Ｐゴシック"/>
                <a:cs typeface="ＭＳ Ｐゴシック"/>
                <a:sym typeface="ＭＳ Ｐゴシック"/>
              </a:rPr>
            </a:br>
            <a:r>
              <a:rPr sz="2700">
                <a:solidFill>
                  <a:srgbClr val="0F6FC6"/>
                </a:solidFill>
              </a:rPr>
              <a:t>heraud@unistra.fr</a:t>
            </a:r>
            <a:br>
              <a:rPr sz="2700">
                <a:solidFill>
                  <a:srgbClr val="0F6FC6"/>
                </a:solidFill>
              </a:rPr>
            </a:br>
            <a:r>
              <a:rPr sz="2700">
                <a:solidFill>
                  <a:srgbClr val="0F6FC6"/>
                </a:solidFill>
              </a:rPr>
              <a:t>jaheraud.eu</a:t>
            </a:r>
            <a:br>
              <a:rPr sz="2700">
                <a:solidFill>
                  <a:srgbClr val="0F6FC6"/>
                </a:solidFill>
              </a:rPr>
            </a:br>
            <a:endParaRPr sz="2700">
              <a:solidFill>
                <a:srgbClr val="0F6FC6"/>
              </a:solidFill>
            </a:endParaRPr>
          </a:p>
        </p:txBody>
      </p:sp>
      <p:pic>
        <p:nvPicPr>
          <p:cNvPr id="142" name="image7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47700"/>
            <a:ext cx="12700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Shape 143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23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395535" y="6496645"/>
            <a:ext cx="1256930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457200" y="145738"/>
            <a:ext cx="8229600" cy="1080121"/>
          </a:xfrm>
          <a:prstGeom prst="rect">
            <a:avLst/>
          </a:prstGeom>
        </p:spPr>
        <p:txBody>
          <a:bodyPr>
            <a:normAutofit/>
          </a:bodyPr>
          <a:lstStyle>
            <a:lvl1pPr defTabSz="530351">
              <a:defRPr sz="2900"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8424AD"/>
                </a:solidFill>
              </a:rPr>
              <a:t>Organizations are an important topic for management, economics, political sciences, etc.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446129" y="1678583"/>
            <a:ext cx="8435281" cy="40027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67588" lvl="0" indent="-267588" defTabSz="896111">
              <a:defRPr sz="1800"/>
            </a:pPr>
            <a:r>
              <a:rPr sz="2548"/>
              <a:t>Structure of the firm </a:t>
            </a:r>
          </a:p>
          <a:p>
            <a:pPr marL="626967" lvl="1" indent="-241141" defTabSz="896111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352"/>
              <a:t>hierachical power, </a:t>
            </a:r>
          </a:p>
          <a:p>
            <a:pPr marL="626967" lvl="1" indent="-241141" defTabSz="896111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352"/>
              <a:t>information system,…</a:t>
            </a:r>
          </a:p>
          <a:p>
            <a:pPr marL="267588" lvl="0" indent="-267588" defTabSz="896111">
              <a:defRPr sz="1800"/>
            </a:pPr>
            <a:r>
              <a:rPr sz="2548"/>
              <a:t> Organizations of organizations</a:t>
            </a:r>
          </a:p>
          <a:p>
            <a:pPr marL="626967" lvl="1" indent="-241141" defTabSz="896111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352"/>
              <a:t>Branch organizations</a:t>
            </a:r>
          </a:p>
          <a:p>
            <a:pPr marL="626967" lvl="1" indent="-241141" defTabSz="896111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352"/>
              <a:t>Partnerships (strategic alliances)</a:t>
            </a:r>
          </a:p>
          <a:p>
            <a:pPr marL="626967" lvl="1" indent="-241141" defTabSz="896111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352"/>
              <a:t>Subcontractors</a:t>
            </a:r>
          </a:p>
          <a:p>
            <a:pPr marL="626967" lvl="1" indent="-241141" defTabSz="896111">
              <a:spcBef>
                <a:spcPts val="500"/>
              </a:spcBef>
              <a:buClr>
                <a:srgbClr val="0F6FC6"/>
              </a:buClr>
              <a:defRPr sz="1800"/>
            </a:pPr>
            <a:r>
              <a:rPr sz="2352"/>
              <a:t>Illegal agreements like cartels, price fixing…</a:t>
            </a:r>
          </a:p>
          <a:p>
            <a:pPr marL="267588" lvl="0" indent="-267588" defTabSz="896111">
              <a:defRPr sz="1800"/>
            </a:pPr>
            <a:r>
              <a:rPr sz="2548"/>
              <a:t>Other sorts of economic organizations like trade unions</a:t>
            </a:r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3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179511" y="6496645"/>
            <a:ext cx="1440162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388843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 b="1"/>
              <a:t>Coordination of individual actions</a:t>
            </a:r>
            <a:endParaRPr sz="2376"/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/>
              <a:t>Hypothesis: several coordinated actors are more efficient than one actor in isolation</a:t>
            </a:r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 i="1"/>
              <a:t>Why?: division of labor, economies of scale and scope,…</a:t>
            </a:r>
            <a:endParaRPr sz="2376"/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/>
              <a:t>Modalities: hierarchical power? psycho-sociological control?</a:t>
            </a:r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endParaRPr sz="1188" b="1"/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 b="1"/>
              <a:t>Distribution of means of production and revenues</a:t>
            </a:r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/>
              <a:t>Is it more efficient in organizations (hierachies) than in markets (invisible hand)?</a:t>
            </a:r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endParaRPr sz="1188" b="1"/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 b="1"/>
              <a:t>Learning effects</a:t>
            </a:r>
          </a:p>
          <a:p>
            <a:pPr marL="0" lvl="0" indent="0" defTabSz="905255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376"/>
              <a:t>Individual and collective training (formal and unformal)</a:t>
            </a:r>
          </a:p>
        </p:txBody>
      </p:sp>
      <p:sp>
        <p:nvSpPr>
          <p:cNvPr id="58" name="Shape 58"/>
          <p:cNvSpPr/>
          <p:nvPr/>
        </p:nvSpPr>
        <p:spPr>
          <a:xfrm>
            <a:off x="1223628" y="628461"/>
            <a:ext cx="669674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3400" b="1">
                <a:solidFill>
                  <a:srgbClr val="8424A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400" b="1">
                <a:solidFill>
                  <a:srgbClr val="8424AD"/>
                </a:solidFill>
              </a:rPr>
              <a:t>What is their general functions?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4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457200" y="1509542"/>
            <a:ext cx="8229600" cy="494347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600"/>
              <a:t>Private firms, public institutions, associations (NGO) and even markets have about the same general functions</a:t>
            </a:r>
          </a:p>
          <a:p>
            <a:pPr lvl="0">
              <a:defRPr sz="1800"/>
            </a:pPr>
            <a:r>
              <a:rPr sz="2600"/>
              <a:t>But the ways of implementing the functions are very different. For example:</a:t>
            </a:r>
          </a:p>
          <a:p>
            <a:pPr marL="0" lvl="0" indent="0">
              <a:spcBef>
                <a:spcPts val="0"/>
              </a:spcBef>
              <a:buClrTx/>
              <a:buSzTx/>
              <a:buFontTx/>
              <a:buNone/>
              <a:defRPr sz="1800"/>
            </a:pPr>
            <a:r>
              <a:rPr sz="2100">
                <a:solidFill>
                  <a:srgbClr val="DA2668"/>
                </a:solidFill>
              </a:rPr>
              <a:t>- </a:t>
            </a:r>
            <a:r>
              <a:rPr sz="2100">
                <a:solidFill>
                  <a:srgbClr val="535353"/>
                </a:solidFill>
              </a:rPr>
              <a:t>Firms and institutions:</a:t>
            </a:r>
            <a:r>
              <a:rPr sz="2100">
                <a:solidFill>
                  <a:srgbClr val="DA2668"/>
                </a:solidFill>
              </a:rPr>
              <a:t>hierarchical power </a:t>
            </a:r>
          </a:p>
          <a:p>
            <a:pPr marL="0" lvl="0" indent="0">
              <a:spcBef>
                <a:spcPts val="0"/>
              </a:spcBef>
              <a:buClrTx/>
              <a:buSzTx/>
              <a:buFontTx/>
              <a:buNone/>
              <a:defRPr sz="1800"/>
            </a:pPr>
            <a:r>
              <a:rPr sz="2100">
                <a:solidFill>
                  <a:srgbClr val="535353"/>
                </a:solidFill>
              </a:rPr>
              <a:t>- NGOs: </a:t>
            </a:r>
            <a:r>
              <a:rPr sz="2100">
                <a:solidFill>
                  <a:srgbClr val="DA2668"/>
                </a:solidFill>
              </a:rPr>
              <a:t>values, conviction...</a:t>
            </a:r>
            <a:endParaRPr sz="2100">
              <a:solidFill>
                <a:srgbClr val="535353"/>
              </a:solidFill>
            </a:endParaRPr>
          </a:p>
          <a:p>
            <a:pPr marL="0" lvl="0" indent="0">
              <a:spcBef>
                <a:spcPts val="0"/>
              </a:spcBef>
              <a:buClrTx/>
              <a:buSzTx/>
              <a:buFontTx/>
              <a:buNone/>
              <a:defRPr sz="1800"/>
            </a:pPr>
            <a:r>
              <a:rPr sz="2100">
                <a:solidFill>
                  <a:srgbClr val="535353"/>
                </a:solidFill>
              </a:rPr>
              <a:t>- Markets: </a:t>
            </a:r>
            <a:r>
              <a:rPr sz="2100">
                <a:solidFill>
                  <a:srgbClr val="DA2668"/>
                </a:solidFill>
              </a:rPr>
              <a:t>prices</a:t>
            </a:r>
          </a:p>
          <a:p>
            <a:pPr marL="0" lvl="0" indent="0">
              <a:spcBef>
                <a:spcPts val="0"/>
              </a:spcBef>
              <a:buClrTx/>
              <a:buSzTx/>
              <a:buFontTx/>
              <a:buNone/>
              <a:defRPr sz="1800"/>
            </a:pPr>
            <a:endParaRPr sz="2100">
              <a:solidFill>
                <a:srgbClr val="DA2668"/>
              </a:solidFill>
            </a:endParaRPr>
          </a:p>
          <a:p>
            <a:pPr lvl="0">
              <a:defRPr sz="1800"/>
            </a:pPr>
            <a:r>
              <a:rPr sz="2600"/>
              <a:t>Important differences in decision procedures as well</a:t>
            </a:r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424AD"/>
                </a:solidFill>
              </a:rPr>
              <a:t>Variety of modalities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5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179511" y="6496645"/>
            <a:ext cx="1440162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539551" y="476672"/>
            <a:ext cx="7772401" cy="108012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rgbClr val="C00000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C00000"/>
                </a:solidFill>
              </a:rPr>
              <a:t>2. Decision in organizations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432658" y="2078695"/>
            <a:ext cx="7986188" cy="357795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l">
              <a:buClr>
                <a:srgbClr val="0BD0D9"/>
              </a:buClr>
              <a:buSzPct val="9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00" b="1"/>
              <a:t> How to decide collectively?</a:t>
            </a:r>
            <a:endParaRPr sz="2600" i="1"/>
          </a:p>
          <a:p>
            <a:pPr lvl="0" algn="l">
              <a:buClr>
                <a:srgbClr val="0BD0D9"/>
              </a:buClr>
              <a:buSzPct val="9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00"/>
              <a:t> </a:t>
            </a:r>
            <a:r>
              <a:rPr sz="2600" b="1"/>
              <a:t>Is it more efficient collectively than individually?</a:t>
            </a:r>
          </a:p>
          <a:p>
            <a:pPr marL="457200" lvl="1" indent="0" algn="l">
              <a:spcBef>
                <a:spcPts val="500"/>
              </a:spcBef>
              <a:buClr>
                <a:srgbClr val="0F6FC6"/>
              </a:buClr>
              <a:buSzPct val="8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400" b="1"/>
              <a:t> If yes, decision making could be one explanation for the existence of organizations </a:t>
            </a:r>
            <a:endParaRPr sz="2400">
              <a:solidFill>
                <a:srgbClr val="888888"/>
              </a:solidFill>
            </a:endParaRPr>
          </a:p>
          <a:p>
            <a:pPr marL="457200" lvl="1" indent="0" algn="l">
              <a:spcBef>
                <a:spcPts val="500"/>
              </a:spcBef>
              <a:buClr>
                <a:srgbClr val="0F6FC6"/>
              </a:buClr>
              <a:buSzPct val="8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400" b="1"/>
              <a:t> If not, is it more difficult? Is it just different? Is it impossible? (we need the boss for that)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6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179511" y="6496645"/>
            <a:ext cx="1440162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7</a:t>
            </a:fld>
            <a:endParaRPr sz="1200">
              <a:solidFill>
                <a:srgbClr val="045C75"/>
              </a:solidFill>
            </a:endParaRPr>
          </a:p>
        </p:txBody>
      </p:sp>
      <p:pic>
        <p:nvPicPr>
          <p:cNvPr id="72" name="image6.jpeg" descr="http://upload.wikimedia.org/wikipedia/commons/2/20/Essai_sur_l_application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51919" y="0"/>
            <a:ext cx="5029201" cy="7219951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317697" y="908720"/>
            <a:ext cx="3187872" cy="2262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 sz="4000" b="1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  <a:t>An old issue</a:t>
            </a:r>
            <a:endParaRPr b="1">
              <a:solidFill>
                <a:srgbClr val="8424AD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/>
            <a:endParaRPr sz="4000">
              <a:solidFill>
                <a:srgbClr val="0F6FC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/>
            <a:endParaRPr sz="4000">
              <a:solidFill>
                <a:srgbClr val="0F6FC6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/>
            <a:r>
              <a:rPr sz="3200">
                <a:solidFill>
                  <a:srgbClr val="8424AD"/>
                </a:solidFill>
                <a:latin typeface="Arial"/>
                <a:ea typeface="Arial"/>
                <a:cs typeface="Arial"/>
                <a:sym typeface="Arial"/>
              </a:rPr>
              <a:t>1785</a:t>
            </a:r>
            <a:r>
              <a:rPr sz="3200">
                <a:solidFill>
                  <a:srgbClr val="0F6FC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-1" y="6496645"/>
            <a:ext cx="1944218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13559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8424A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5000" b="1">
                <a:solidFill>
                  <a:srgbClr val="8424AD"/>
                </a:solidFill>
              </a:rPr>
              <a:t>Collective rationality?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2813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200" b="1"/>
              <a:t>Condorcet paradox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200"/>
              <a:t>Nicolas de Condorcet (1785)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200"/>
              <a:t>Example of impossibility in some public votes with  usual democratic rules (majority vote), to find a coherent collective decision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defRPr sz="1800"/>
            </a:pPr>
            <a:endParaRPr sz="2200" i="1"/>
          </a:p>
          <a:p>
            <a:pPr lvl="0">
              <a:lnSpc>
                <a:spcPct val="80000"/>
              </a:lnSpc>
              <a:spcBef>
                <a:spcPts val="500"/>
              </a:spcBef>
              <a:defRPr sz="1800"/>
            </a:pPr>
            <a:r>
              <a:rPr sz="2200" b="1"/>
              <a:t>Kenneth Arrow</a:t>
            </a:r>
            <a:endParaRPr sz="2200"/>
          </a:p>
          <a:p>
            <a:pPr lvl="0">
              <a:lnSpc>
                <a:spcPct val="80000"/>
              </a:lnSpc>
              <a:spcBef>
                <a:spcPts val="500"/>
              </a:spcBef>
              <a:buSzTx/>
              <a:buNone/>
              <a:defRPr sz="1800"/>
            </a:pPr>
            <a:r>
              <a:rPr sz="2200"/>
              <a:t>Impossibility theorem: it is not possible to make the aggregation of individual preferences into a collective utility function (welfare) without some dictatorial decision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defRPr sz="1800"/>
            </a:pPr>
            <a:endParaRPr sz="2200" i="1"/>
          </a:p>
          <a:p>
            <a:pPr marL="639762" lvl="1" indent="-246063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defRPr sz="1800"/>
            </a:pPr>
            <a:r>
              <a:rPr sz="2000"/>
              <a:t>Arrow K. J, Social Choice and Individual Values, London, 1951</a:t>
            </a:r>
          </a:p>
          <a:p>
            <a:pPr marL="639762" lvl="1" indent="-246063">
              <a:lnSpc>
                <a:spcPct val="80000"/>
              </a:lnSpc>
              <a:spcBef>
                <a:spcPts val="400"/>
              </a:spcBef>
              <a:buClr>
                <a:srgbClr val="0F6FC6"/>
              </a:buClr>
              <a:defRPr sz="1800"/>
            </a:pPr>
            <a:r>
              <a:rPr sz="2000"/>
              <a:t>Sen A. K., Collective Choice and Social Welfare, London, 1970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8</a:t>
            </a:fld>
            <a:endParaRPr sz="1200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2667000" y="6543675"/>
            <a:ext cx="3352800" cy="17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045C75"/>
                </a:solidFill>
              </a:rPr>
              <a:t>Jean-Alain Héraud</a:t>
            </a:r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546583" y="404664"/>
            <a:ext cx="7772401" cy="12241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8424AD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424AD"/>
                </a:solidFill>
              </a:rPr>
              <a:t>A very simple example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489044" y="2060848"/>
            <a:ext cx="8197754" cy="368565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888888"/>
                </a:solidFill>
              </a:rPr>
              <a:t>Voter 1: A&gt;B&gt;C</a:t>
            </a:r>
          </a:p>
          <a:p>
            <a:pPr lvl="0" algn="l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888888"/>
                </a:solidFill>
              </a:rPr>
              <a:t>Voter 2: B&gt;C&gt;A</a:t>
            </a:r>
          </a:p>
          <a:p>
            <a:pPr lvl="0" algn="l">
              <a:spcBef>
                <a:spcPts val="1200"/>
              </a:spcBef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888888"/>
                </a:solidFill>
              </a:rPr>
              <a:t>Voter 3: C&gt;A&gt;B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xfrm>
            <a:off x="7924800" y="6178550"/>
            <a:ext cx="762000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045C75"/>
                </a:solidFill>
              </a:rPr>
              <a:t>9</a:t>
            </a:fld>
            <a:endParaRPr sz="1200">
              <a:solidFill>
                <a:srgbClr val="045C75"/>
              </a:solidFill>
            </a:endParaRPr>
          </a:p>
        </p:txBody>
      </p:sp>
      <p:sp>
        <p:nvSpPr>
          <p:cNvPr id="84" name="Shape 84"/>
          <p:cNvSpPr/>
          <p:nvPr/>
        </p:nvSpPr>
        <p:spPr>
          <a:xfrm>
            <a:off x="5357917" y="5197392"/>
            <a:ext cx="2793911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rPr>
                <a:latin typeface="Arial"/>
                <a:ea typeface="Arial"/>
                <a:cs typeface="Arial"/>
                <a:sym typeface="Arial"/>
              </a:rPr>
              <a:t>Read </a:t>
            </a:r>
            <a:r>
              <a:rPr sz="2400">
                <a:latin typeface="Arial"/>
                <a:ea typeface="Arial"/>
                <a:cs typeface="Arial"/>
                <a:sym typeface="Arial"/>
              </a:rPr>
              <a:t> &gt;</a:t>
            </a:r>
            <a:r>
              <a:rPr>
                <a:latin typeface="Arial"/>
                <a:ea typeface="Arial"/>
                <a:cs typeface="Arial"/>
                <a:sym typeface="Arial"/>
              </a:rPr>
              <a:t> :  « preferred to »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F6FC6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F6FC6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F6FC6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F6FC6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1118</Words>
  <Application>Microsoft Office PowerPoint</Application>
  <PresentationFormat>Affichage à l'écran (4:3)</PresentationFormat>
  <Paragraphs>185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Default</vt:lpstr>
      <vt:lpstr>Presentation at Toyo University 東洋大学 29/04/2015  </vt:lpstr>
      <vt:lpstr>1. Introduction </vt:lpstr>
      <vt:lpstr>Organizations are an important topic for management, economics, political sciences, etc.</vt:lpstr>
      <vt:lpstr>Présentation PowerPoint</vt:lpstr>
      <vt:lpstr>Variety of modalities</vt:lpstr>
      <vt:lpstr>2. Decision in organizations</vt:lpstr>
      <vt:lpstr>Présentation PowerPoint</vt:lpstr>
      <vt:lpstr>Collective rationality?</vt:lpstr>
      <vt:lpstr>A very simple example</vt:lpstr>
      <vt:lpstr>Political implication for modern democracies and management structures</vt:lpstr>
      <vt:lpstr>The organization as a set of routines</vt:lpstr>
      <vt:lpstr>The paradox of organizational change</vt:lpstr>
      <vt:lpstr>3. Economics of innovation</vt:lpstr>
      <vt:lpstr>Evolution of focus in innovation studies </vt:lpstr>
      <vt:lpstr>Innovation as a central strategy for firms and nations </vt:lpstr>
      <vt:lpstr>Joseph A. Schumpeter  (1883-1950):  the father of innovation theories</vt:lpstr>
      <vt:lpstr>Innovation and networks </vt:lpstr>
      <vt:lpstr>4. Economics and management of creativity </vt:lpstr>
      <vt:lpstr>New idea + entrepreneurship </vt:lpstr>
      <vt:lpstr>Defining creativity </vt:lpstr>
      <vt:lpstr>Various types of creativity  créativité</vt:lpstr>
      <vt:lpstr>How to implement creativity  in an organization?</vt:lpstr>
      <vt:lpstr> Thank you for your attention  どうもありがとうございました  heraud@unistra.fr jaheraud.eu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at Toyo University 東洋大学 29/04/2015  </dc:title>
  <dc:creator>JAH</dc:creator>
  <cp:lastModifiedBy>Jean-Alain HERAUD</cp:lastModifiedBy>
  <cp:revision>1</cp:revision>
  <dcterms:modified xsi:type="dcterms:W3CDTF">2015-04-23T05:30:25Z</dcterms:modified>
</cp:coreProperties>
</file>