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lvl1pPr>
      <a:defRPr>
        <a:latin typeface="Georgia"/>
        <a:ea typeface="Georgia"/>
        <a:cs typeface="Georgia"/>
        <a:sym typeface="Georgia"/>
      </a:defRPr>
    </a:lvl1pPr>
    <a:lvl2pPr indent="457200">
      <a:defRPr>
        <a:latin typeface="Georgia"/>
        <a:ea typeface="Georgia"/>
        <a:cs typeface="Georgia"/>
        <a:sym typeface="Georgia"/>
      </a:defRPr>
    </a:lvl2pPr>
    <a:lvl3pPr indent="914400">
      <a:defRPr>
        <a:latin typeface="Georgia"/>
        <a:ea typeface="Georgia"/>
        <a:cs typeface="Georgia"/>
        <a:sym typeface="Georgia"/>
      </a:defRPr>
    </a:lvl3pPr>
    <a:lvl4pPr indent="1371600">
      <a:defRPr>
        <a:latin typeface="Georgia"/>
        <a:ea typeface="Georgia"/>
        <a:cs typeface="Georgia"/>
        <a:sym typeface="Georgia"/>
      </a:defRPr>
    </a:lvl4pPr>
    <a:lvl5pPr indent="1828800">
      <a:defRPr>
        <a:latin typeface="Georgia"/>
        <a:ea typeface="Georgia"/>
        <a:cs typeface="Georgia"/>
        <a:sym typeface="Georgia"/>
      </a:defRPr>
    </a:lvl5pPr>
    <a:lvl6pPr indent="2286000">
      <a:defRPr>
        <a:latin typeface="Georgia"/>
        <a:ea typeface="Georgia"/>
        <a:cs typeface="Georgia"/>
        <a:sym typeface="Georgia"/>
      </a:defRPr>
    </a:lvl6pPr>
    <a:lvl7pPr indent="2743200">
      <a:defRPr>
        <a:latin typeface="Georgia"/>
        <a:ea typeface="Georgia"/>
        <a:cs typeface="Georgia"/>
        <a:sym typeface="Georgia"/>
      </a:defRPr>
    </a:lvl7pPr>
    <a:lvl8pPr indent="3200400">
      <a:defRPr>
        <a:latin typeface="Georgia"/>
        <a:ea typeface="Georgia"/>
        <a:cs typeface="Georgia"/>
        <a:sym typeface="Georgia"/>
      </a:defRPr>
    </a:lvl8pPr>
    <a:lvl9pPr indent="3657600">
      <a:defRPr>
        <a:latin typeface="Georgia"/>
        <a:ea typeface="Georgia"/>
        <a:cs typeface="Georgia"/>
        <a:sym typeface="Georgi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Georgia"/>
          <a:ea typeface="Georgia"/>
          <a:cs typeface="Georg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6D6D7"/>
          </a:solidFill>
        </a:fill>
      </a:tcStyle>
    </a:wholeTbl>
    <a:band2H>
      <a:tcTxStyle/>
      <a:tcStyle>
        <a:tcBdr/>
        <a:fill>
          <a:solidFill>
            <a:srgbClr val="EBECEC"/>
          </a:solidFill>
        </a:fill>
      </a:tcStyle>
    </a:band2H>
    <a:firstCol>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firstCol>
    <a:la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lastRow>
    <a:fir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97B7E"/>
          </a:solidFill>
        </a:fill>
      </a:tcStyle>
    </a:firstRow>
  </a:tblStyle>
  <a:tblStyle styleId="{C7B018BB-80A7-4F77-B60F-C8B233D01FF8}" styleName="">
    <a:tblBg/>
    <a:wholeTbl>
      <a:tcTxStyle b="on" i="on">
        <a:font>
          <a:latin typeface="Georgia"/>
          <a:ea typeface="Georgia"/>
          <a:cs typeface="Georg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DFF1"/>
          </a:solidFill>
        </a:fill>
      </a:tcStyle>
    </a:wholeTbl>
    <a:band2H>
      <a:tcTxStyle/>
      <a:tcStyle>
        <a:tcBdr/>
        <a:fill>
          <a:solidFill>
            <a:srgbClr val="E6F0F8"/>
          </a:solidFill>
        </a:fill>
      </a:tcStyle>
    </a:band2H>
    <a:firstCol>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firstCol>
    <a:la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lastRow>
    <a:fir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8A1D9"/>
          </a:solidFill>
        </a:fill>
      </a:tcStyle>
    </a:firstRow>
  </a:tblStyle>
  <a:tblStyle styleId="{EEE7283C-3CF3-47DC-8721-378D4A62B228}" styleName="">
    <a:tblBg/>
    <a:wholeTbl>
      <a:tcTxStyle b="on" i="on">
        <a:font>
          <a:latin typeface="Georgia"/>
          <a:ea typeface="Georgia"/>
          <a:cs typeface="Georg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4DC"/>
          </a:solidFill>
        </a:fill>
      </a:tcStyle>
    </a:wholeTbl>
    <a:band2H>
      <a:tcTxStyle/>
      <a:tcStyle>
        <a:tcBdr/>
        <a:fill>
          <a:solidFill>
            <a:srgbClr val="E8EAEE"/>
          </a:solidFill>
        </a:fill>
      </a:tcStyle>
    </a:band2H>
    <a:firstCol>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firstCol>
    <a:la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lastRow>
    <a:fir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506E94"/>
          </a:solidFill>
        </a:fill>
      </a:tcStyle>
    </a:firstRow>
  </a:tblStyle>
  <a:tblStyle styleId="{CF821DB8-F4EB-4A41-A1BA-3FCAFE7338EE}" styleName="">
    <a:tblBg/>
    <a:wholeTbl>
      <a:tcTxStyle b="on" i="on">
        <a:font>
          <a:latin typeface="Georgia"/>
          <a:ea typeface="Georgia"/>
          <a:cs typeface="Georgia"/>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Georgia"/>
          <a:ea typeface="Georgia"/>
          <a:cs typeface="Georgi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7B7E"/>
          </a:solidFill>
        </a:fill>
      </a:tcStyle>
    </a:firstCol>
    <a:lastRow>
      <a:tcTxStyle b="on" i="on">
        <a:font>
          <a:latin typeface="Georgia"/>
          <a:ea typeface="Georgia"/>
          <a:cs typeface="Georgia"/>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Georgia"/>
          <a:ea typeface="Georgia"/>
          <a:cs typeface="Georgia"/>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797B7E"/>
          </a:solidFill>
        </a:fill>
      </a:tcStyle>
    </a:firstRow>
  </a:tblStyle>
  <a:tblStyle styleId="{33BA23B1-9221-436E-865A-0063620EA4FD}" styleName="">
    <a:tblBg/>
    <a:wholeTbl>
      <a:tcTxStyle b="on" i="on">
        <a:font>
          <a:latin typeface="Georgia"/>
          <a:ea typeface="Georgia"/>
          <a:cs typeface="Georgia"/>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Georgia"/>
          <a:ea typeface="Georgia"/>
          <a:cs typeface="Georgia"/>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Georgia"/>
          <a:ea typeface="Georgia"/>
          <a:cs typeface="Georgi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Georgia"/>
          <a:ea typeface="Georgia"/>
          <a:cs typeface="Georgi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Georgia"/>
          <a:ea typeface="Georgia"/>
          <a:cs typeface="Georgia"/>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Georgia"/>
          <a:ea typeface="Georgia"/>
          <a:cs typeface="Georgia"/>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9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3" name="Shape 7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74" name="Shape 7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072832488"/>
      </p:ext>
    </p:extLst>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Shape 81"/>
          <p:cNvSpPr>
            <a:spLocks noGrp="1" noRot="1" noChangeAspect="1"/>
          </p:cNvSpPr>
          <p:nvPr>
            <p:ph type="sldImg"/>
          </p:nvPr>
        </p:nvSpPr>
        <p:spPr>
          <a:prstGeom prst="rect">
            <a:avLst/>
          </a:prstGeom>
        </p:spPr>
        <p:txBody>
          <a:bodyPr/>
          <a:lstStyle/>
          <a:p>
            <a:pPr lvl="0"/>
            <a:endParaRPr/>
          </a:p>
        </p:txBody>
      </p:sp>
      <p:sp>
        <p:nvSpPr>
          <p:cNvPr id="82" name="Shape 82"/>
          <p:cNvSpPr>
            <a:spLocks noGrp="1"/>
          </p:cNvSpPr>
          <p:nvPr>
            <p:ph type="body" sz="quarter" idx="1"/>
          </p:nvPr>
        </p:nvSpPr>
        <p:spPr>
          <a:prstGeom prst="rect">
            <a:avLst/>
          </a:prstGeom>
        </p:spPr>
        <p:txBody>
          <a:bodyPr/>
          <a:lstStyle/>
          <a:p>
            <a:pPr lvl="0">
              <a:defRPr sz="1800"/>
            </a:pPr>
            <a:endParaRPr sz="2200"/>
          </a:p>
          <a:p>
            <a:pPr lvl="0">
              <a:defRPr sz="1800"/>
            </a:pPr>
            <a:endParaRPr sz="2200"/>
          </a:p>
          <a:p>
            <a:pPr lvl="0">
              <a:defRPr sz="1800"/>
            </a:pPr>
            <a:r>
              <a:rPr sz="2200"/>
              <a:t>東洋大学</a:t>
            </a:r>
          </a:p>
        </p:txBody>
      </p:sp>
    </p:spTree>
    <p:extLst>
      <p:ext uri="{BB962C8B-B14F-4D97-AF65-F5344CB8AC3E}">
        <p14:creationId xmlns:p14="http://schemas.microsoft.com/office/powerpoint/2010/main" val="3490370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Diapositive de titre">
    <p:spTree>
      <p:nvGrpSpPr>
        <p:cNvPr id="1" name=""/>
        <p:cNvGrpSpPr/>
        <p:nvPr/>
      </p:nvGrpSpPr>
      <p:grpSpPr>
        <a:xfrm>
          <a:off x="0" y="0"/>
          <a:ext cx="0" cy="0"/>
          <a:chOff x="0" y="0"/>
          <a:chExt cx="0" cy="0"/>
        </a:xfrm>
      </p:grpSpPr>
      <p:sp>
        <p:nvSpPr>
          <p:cNvPr id="19" name="Shape 19"/>
          <p:cNvSpPr/>
          <p:nvPr/>
        </p:nvSpPr>
        <p:spPr>
          <a:xfrm flipV="1">
            <a:off x="5410182" y="3810000"/>
            <a:ext cx="3733820" cy="91087"/>
          </a:xfrm>
          <a:prstGeom prst="rect">
            <a:avLst/>
          </a:prstGeom>
          <a:solidFill>
            <a:srgbClr val="F96A1B"/>
          </a:solidFill>
          <a:ln w="12700">
            <a:miter lim="400000"/>
          </a:ln>
        </p:spPr>
        <p:txBody>
          <a:bodyPr lIns="0" tIns="0" rIns="0" bIns="0" anchor="ctr"/>
          <a:lstStyle/>
          <a:p>
            <a:pPr lvl="0" algn="ctr">
              <a:defRPr>
                <a:solidFill>
                  <a:srgbClr val="FFFFFF"/>
                </a:solidFill>
              </a:defRPr>
            </a:pPr>
            <a:endParaRPr/>
          </a:p>
        </p:txBody>
      </p:sp>
      <p:sp>
        <p:nvSpPr>
          <p:cNvPr id="20" name="Shape 20"/>
          <p:cNvSpPr/>
          <p:nvPr/>
        </p:nvSpPr>
        <p:spPr>
          <a:xfrm flipV="1">
            <a:off x="5410200" y="3897010"/>
            <a:ext cx="3733802" cy="192025"/>
          </a:xfrm>
          <a:prstGeom prst="rect">
            <a:avLst/>
          </a:prstGeom>
          <a:solidFill>
            <a:srgbClr val="F96A1B">
              <a:alpha val="50000"/>
            </a:srgbClr>
          </a:solidFill>
          <a:ln w="12700">
            <a:miter lim="400000"/>
          </a:ln>
        </p:spPr>
        <p:txBody>
          <a:bodyPr lIns="0" tIns="0" rIns="0" bIns="0" anchor="ctr"/>
          <a:lstStyle/>
          <a:p>
            <a:pPr lvl="0" algn="ctr">
              <a:defRPr>
                <a:solidFill>
                  <a:srgbClr val="FFFFFF"/>
                </a:solidFill>
              </a:defRPr>
            </a:pPr>
            <a:endParaRPr/>
          </a:p>
        </p:txBody>
      </p:sp>
      <p:sp>
        <p:nvSpPr>
          <p:cNvPr id="21" name="Shape 21"/>
          <p:cNvSpPr/>
          <p:nvPr/>
        </p:nvSpPr>
        <p:spPr>
          <a:xfrm flipV="1">
            <a:off x="5410200" y="4115167"/>
            <a:ext cx="3733802" cy="9145"/>
          </a:xfrm>
          <a:prstGeom prst="rect">
            <a:avLst/>
          </a:prstGeom>
          <a:solidFill>
            <a:srgbClr val="F96A1B">
              <a:alpha val="64999"/>
            </a:srgbClr>
          </a:solidFill>
          <a:ln w="12700">
            <a:miter lim="400000"/>
          </a:ln>
        </p:spPr>
        <p:txBody>
          <a:bodyPr lIns="0" tIns="0" rIns="0" bIns="0" anchor="ctr"/>
          <a:lstStyle/>
          <a:p>
            <a:pPr lvl="0" algn="ctr">
              <a:defRPr>
                <a:solidFill>
                  <a:srgbClr val="FFFFFF"/>
                </a:solidFill>
              </a:defRPr>
            </a:pPr>
            <a:endParaRPr/>
          </a:p>
        </p:txBody>
      </p:sp>
      <p:sp>
        <p:nvSpPr>
          <p:cNvPr id="22" name="Shape 22"/>
          <p:cNvSpPr/>
          <p:nvPr/>
        </p:nvSpPr>
        <p:spPr>
          <a:xfrm flipV="1">
            <a:off x="5410200" y="4164403"/>
            <a:ext cx="1965961" cy="18289"/>
          </a:xfrm>
          <a:prstGeom prst="rect">
            <a:avLst/>
          </a:prstGeom>
          <a:solidFill>
            <a:srgbClr val="F96A1B">
              <a:alpha val="60000"/>
            </a:srgbClr>
          </a:solidFill>
          <a:ln w="12700">
            <a:miter lim="400000"/>
          </a:ln>
        </p:spPr>
        <p:txBody>
          <a:bodyPr lIns="0" tIns="0" rIns="0" bIns="0" anchor="ctr"/>
          <a:lstStyle/>
          <a:p>
            <a:pPr lvl="0" algn="ctr">
              <a:defRPr>
                <a:solidFill>
                  <a:srgbClr val="FFFFFF"/>
                </a:solidFill>
              </a:defRPr>
            </a:pPr>
            <a:endParaRPr/>
          </a:p>
        </p:txBody>
      </p:sp>
      <p:sp>
        <p:nvSpPr>
          <p:cNvPr id="23" name="Shape 23"/>
          <p:cNvSpPr/>
          <p:nvPr/>
        </p:nvSpPr>
        <p:spPr>
          <a:xfrm flipV="1">
            <a:off x="5410200" y="4199571"/>
            <a:ext cx="1965961" cy="9145"/>
          </a:xfrm>
          <a:prstGeom prst="rect">
            <a:avLst/>
          </a:prstGeom>
          <a:solidFill>
            <a:srgbClr val="F96A1B">
              <a:alpha val="64999"/>
            </a:srgbClr>
          </a:solidFill>
          <a:ln w="12700">
            <a:miter lim="400000"/>
          </a:ln>
        </p:spPr>
        <p:txBody>
          <a:bodyPr lIns="0" tIns="0" rIns="0" bIns="0" anchor="ctr"/>
          <a:lstStyle/>
          <a:p>
            <a:pPr lvl="0" algn="ctr">
              <a:defRPr>
                <a:solidFill>
                  <a:srgbClr val="FFFFFF"/>
                </a:solidFill>
              </a:defRPr>
            </a:pPr>
            <a:endParaRPr/>
          </a:p>
        </p:txBody>
      </p:sp>
      <p:sp>
        <p:nvSpPr>
          <p:cNvPr id="24" name="Shape 24"/>
          <p:cNvSpPr/>
          <p:nvPr/>
        </p:nvSpPr>
        <p:spPr>
          <a:xfrm>
            <a:off x="5410200" y="3962400"/>
            <a:ext cx="3063240" cy="27433"/>
          </a:xfrm>
          <a:prstGeom prst="roundRect">
            <a:avLst>
              <a:gd name="adj" fmla="val 16667"/>
            </a:avLst>
          </a:prstGeom>
          <a:solidFill>
            <a:srgbClr val="FFFFFF"/>
          </a:solidFill>
          <a:ln w="12700">
            <a:miter lim="400000"/>
          </a:ln>
        </p:spPr>
        <p:txBody>
          <a:bodyPr lIns="0" tIns="0" rIns="0" bIns="0" anchor="ctr"/>
          <a:lstStyle/>
          <a:p>
            <a:pPr lvl="0" algn="ctr">
              <a:defRPr>
                <a:solidFill>
                  <a:srgbClr val="FFFFFF"/>
                </a:solidFill>
              </a:defRPr>
            </a:pPr>
            <a:endParaRPr/>
          </a:p>
        </p:txBody>
      </p:sp>
      <p:sp>
        <p:nvSpPr>
          <p:cNvPr id="25" name="Shape 25"/>
          <p:cNvSpPr/>
          <p:nvPr/>
        </p:nvSpPr>
        <p:spPr>
          <a:xfrm>
            <a:off x="7376507" y="4060983"/>
            <a:ext cx="1600201" cy="36577"/>
          </a:xfrm>
          <a:prstGeom prst="roundRect">
            <a:avLst>
              <a:gd name="adj" fmla="val 16667"/>
            </a:avLst>
          </a:prstGeom>
          <a:solidFill>
            <a:srgbClr val="FFFFFF"/>
          </a:solidFill>
          <a:ln w="12700">
            <a:miter lim="400000"/>
          </a:ln>
        </p:spPr>
        <p:txBody>
          <a:bodyPr lIns="0" tIns="0" rIns="0" bIns="0" anchor="ctr"/>
          <a:lstStyle/>
          <a:p>
            <a:pPr lvl="0" algn="ctr">
              <a:defRPr>
                <a:solidFill>
                  <a:srgbClr val="FFFFFF"/>
                </a:solidFill>
              </a:defRPr>
            </a:pPr>
            <a:endParaRPr/>
          </a:p>
        </p:txBody>
      </p:sp>
      <p:sp>
        <p:nvSpPr>
          <p:cNvPr id="26" name="Shape 26"/>
          <p:cNvSpPr/>
          <p:nvPr/>
        </p:nvSpPr>
        <p:spPr>
          <a:xfrm>
            <a:off x="1" y="3649662"/>
            <a:ext cx="9144001" cy="244171"/>
          </a:xfrm>
          <a:prstGeom prst="rect">
            <a:avLst/>
          </a:prstGeom>
          <a:solidFill>
            <a:srgbClr val="F96A1B">
              <a:alpha val="50000"/>
            </a:srgbClr>
          </a:solidFill>
          <a:ln w="12700">
            <a:miter lim="400000"/>
          </a:ln>
        </p:spPr>
        <p:txBody>
          <a:bodyPr lIns="0" tIns="0" rIns="0" bIns="0" anchor="ctr"/>
          <a:lstStyle/>
          <a:p>
            <a:pPr lvl="0" algn="ctr">
              <a:defRPr>
                <a:solidFill>
                  <a:srgbClr val="FFFFFF"/>
                </a:solidFill>
              </a:defRPr>
            </a:pPr>
            <a:endParaRPr/>
          </a:p>
        </p:txBody>
      </p:sp>
      <p:sp>
        <p:nvSpPr>
          <p:cNvPr id="27" name="Shape 27"/>
          <p:cNvSpPr/>
          <p:nvPr/>
        </p:nvSpPr>
        <p:spPr>
          <a:xfrm>
            <a:off x="0" y="3675526"/>
            <a:ext cx="9144001" cy="140678"/>
          </a:xfrm>
          <a:prstGeom prst="rect">
            <a:avLst/>
          </a:prstGeom>
          <a:solidFill>
            <a:srgbClr val="F96A1B"/>
          </a:solidFill>
          <a:ln w="12700">
            <a:miter lim="400000"/>
          </a:ln>
        </p:spPr>
        <p:txBody>
          <a:bodyPr lIns="0" tIns="0" rIns="0" bIns="0" anchor="ctr"/>
          <a:lstStyle/>
          <a:p>
            <a:pPr lvl="0" algn="ctr">
              <a:defRPr>
                <a:solidFill>
                  <a:srgbClr val="FFFFFF"/>
                </a:solidFill>
              </a:defRPr>
            </a:pPr>
            <a:endParaRPr/>
          </a:p>
        </p:txBody>
      </p:sp>
      <p:sp>
        <p:nvSpPr>
          <p:cNvPr id="28" name="Shape 28"/>
          <p:cNvSpPr/>
          <p:nvPr/>
        </p:nvSpPr>
        <p:spPr>
          <a:xfrm flipV="1">
            <a:off x="6414051" y="3643090"/>
            <a:ext cx="2729951" cy="248433"/>
          </a:xfrm>
          <a:prstGeom prst="rect">
            <a:avLst/>
          </a:prstGeom>
          <a:solidFill>
            <a:srgbClr val="F96A1B"/>
          </a:solidFill>
          <a:ln w="12700">
            <a:miter lim="400000"/>
          </a:ln>
        </p:spPr>
        <p:txBody>
          <a:bodyPr lIns="0" tIns="0" rIns="0" bIns="0" anchor="ctr"/>
          <a:lstStyle/>
          <a:p>
            <a:pPr lvl="0" algn="ctr">
              <a:defRPr>
                <a:solidFill>
                  <a:srgbClr val="FFFFFF"/>
                </a:solidFill>
              </a:defRPr>
            </a:pPr>
            <a:endParaRPr/>
          </a:p>
        </p:txBody>
      </p:sp>
      <p:sp>
        <p:nvSpPr>
          <p:cNvPr id="29" name="Shape 29"/>
          <p:cNvSpPr/>
          <p:nvPr/>
        </p:nvSpPr>
        <p:spPr>
          <a:xfrm>
            <a:off x="0" y="-1"/>
            <a:ext cx="9144000" cy="3701702"/>
          </a:xfrm>
          <a:prstGeom prst="rect">
            <a:avLst/>
          </a:prstGeom>
          <a:solidFill>
            <a:srgbClr val="434342"/>
          </a:solidFill>
          <a:ln w="12700">
            <a:miter lim="400000"/>
          </a:ln>
        </p:spPr>
        <p:txBody>
          <a:bodyPr lIns="0" tIns="0" rIns="0" bIns="0" anchor="ctr"/>
          <a:lstStyle/>
          <a:p>
            <a:pPr lvl="0" algn="ctr">
              <a:defRPr>
                <a:solidFill>
                  <a:srgbClr val="FFFFFF"/>
                </a:solidFill>
              </a:defRPr>
            </a:pPr>
            <a:endParaRPr/>
          </a:p>
        </p:txBody>
      </p:sp>
      <p:sp>
        <p:nvSpPr>
          <p:cNvPr id="30" name="Shape 30"/>
          <p:cNvSpPr>
            <a:spLocks noGrp="1"/>
          </p:cNvSpPr>
          <p:nvPr>
            <p:ph type="title"/>
          </p:nvPr>
        </p:nvSpPr>
        <p:spPr>
          <a:xfrm>
            <a:off x="457200" y="687386"/>
            <a:ext cx="8458200" cy="3184526"/>
          </a:xfrm>
          <a:prstGeom prst="rect">
            <a:avLst/>
          </a:prstGeom>
        </p:spPr>
        <p:txBody>
          <a:bodyPr anchor="b"/>
          <a:lstStyle>
            <a:lvl1pPr>
              <a:defRPr sz="4400">
                <a:solidFill>
                  <a:srgbClr val="FFFFFF"/>
                </a:solidFill>
              </a:defRPr>
            </a:lvl1pPr>
          </a:lstStyle>
          <a:p>
            <a:pPr lvl="0">
              <a:defRPr sz="1800">
                <a:solidFill>
                  <a:srgbClr val="000000"/>
                </a:solidFill>
              </a:defRPr>
            </a:pPr>
            <a:r>
              <a:rPr sz="4400">
                <a:solidFill>
                  <a:srgbClr val="FFFFFF"/>
                </a:solidFill>
              </a:rPr>
              <a:t>Title Text</a:t>
            </a:r>
          </a:p>
        </p:txBody>
      </p:sp>
      <p:sp>
        <p:nvSpPr>
          <p:cNvPr id="31" name="Shape 31"/>
          <p:cNvSpPr>
            <a:spLocks noGrp="1"/>
          </p:cNvSpPr>
          <p:nvPr>
            <p:ph type="body" idx="1"/>
          </p:nvPr>
        </p:nvSpPr>
        <p:spPr>
          <a:xfrm>
            <a:off x="457200" y="3899937"/>
            <a:ext cx="4953000" cy="2958063"/>
          </a:xfrm>
          <a:prstGeom prst="rect">
            <a:avLst/>
          </a:prstGeom>
        </p:spPr>
        <p:txBody>
          <a:bodyPr/>
          <a:lstStyle>
            <a:lvl1pPr marL="0" indent="64007">
              <a:buClrTx/>
              <a:buSzTx/>
              <a:buFontTx/>
              <a:buNone/>
              <a:defRPr sz="2400">
                <a:solidFill>
                  <a:srgbClr val="434342"/>
                </a:solidFill>
              </a:defRPr>
            </a:lvl1pPr>
            <a:lvl2pPr marL="0" indent="457200">
              <a:buClrTx/>
              <a:buSzTx/>
              <a:buFontTx/>
              <a:buNone/>
              <a:defRPr sz="2400">
                <a:solidFill>
                  <a:srgbClr val="434342"/>
                </a:solidFill>
              </a:defRPr>
            </a:lvl2pPr>
            <a:lvl3pPr marL="0" indent="914400">
              <a:buClrTx/>
              <a:buSzTx/>
              <a:buFontTx/>
              <a:buNone/>
              <a:defRPr sz="2400">
                <a:solidFill>
                  <a:srgbClr val="434342"/>
                </a:solidFill>
              </a:defRPr>
            </a:lvl3pPr>
            <a:lvl4pPr marL="0" indent="1371600">
              <a:buClrTx/>
              <a:buSzTx/>
              <a:buFontTx/>
              <a:buNone/>
              <a:defRPr sz="2400">
                <a:solidFill>
                  <a:srgbClr val="434342"/>
                </a:solidFill>
              </a:defRPr>
            </a:lvl4pPr>
            <a:lvl5pPr marL="0" indent="1828800">
              <a:buClrTx/>
              <a:buSzTx/>
              <a:buFontTx/>
              <a:buNone/>
              <a:defRPr sz="2400">
                <a:solidFill>
                  <a:srgbClr val="434342"/>
                </a:solidFill>
              </a:defRPr>
            </a:lvl5pPr>
          </a:lstStyle>
          <a:p>
            <a:pPr lvl="0">
              <a:defRPr sz="1800">
                <a:solidFill>
                  <a:srgbClr val="000000"/>
                </a:solidFill>
              </a:defRPr>
            </a:pPr>
            <a:r>
              <a:rPr sz="2400">
                <a:solidFill>
                  <a:srgbClr val="434342"/>
                </a:solidFill>
              </a:rPr>
              <a:t>Body Level One</a:t>
            </a:r>
          </a:p>
          <a:p>
            <a:pPr lvl="1">
              <a:defRPr sz="1800">
                <a:solidFill>
                  <a:srgbClr val="000000"/>
                </a:solidFill>
              </a:defRPr>
            </a:pPr>
            <a:r>
              <a:rPr sz="2400">
                <a:solidFill>
                  <a:srgbClr val="434342"/>
                </a:solidFill>
              </a:rPr>
              <a:t>Body Level Two</a:t>
            </a:r>
          </a:p>
          <a:p>
            <a:pPr lvl="2">
              <a:defRPr sz="1800">
                <a:solidFill>
                  <a:srgbClr val="000000"/>
                </a:solidFill>
              </a:defRPr>
            </a:pPr>
            <a:r>
              <a:rPr sz="2400">
                <a:solidFill>
                  <a:srgbClr val="434342"/>
                </a:solidFill>
              </a:rPr>
              <a:t>Body Level Three</a:t>
            </a:r>
          </a:p>
          <a:p>
            <a:pPr lvl="3">
              <a:defRPr sz="1800">
                <a:solidFill>
                  <a:srgbClr val="000000"/>
                </a:solidFill>
              </a:defRPr>
            </a:pPr>
            <a:r>
              <a:rPr sz="2400">
                <a:solidFill>
                  <a:srgbClr val="434342"/>
                </a:solidFill>
              </a:rPr>
              <a:t>Body Level Four</a:t>
            </a:r>
          </a:p>
          <a:p>
            <a:pPr lvl="4">
              <a:defRPr sz="1800">
                <a:solidFill>
                  <a:srgbClr val="000000"/>
                </a:solidFill>
              </a:defRPr>
            </a:pPr>
            <a:r>
              <a:rPr sz="2400">
                <a:solidFill>
                  <a:srgbClr val="434342"/>
                </a:solidFill>
              </a:rPr>
              <a:t>Body Level Five</a:t>
            </a:r>
          </a:p>
        </p:txBody>
      </p:sp>
      <p:sp>
        <p:nvSpPr>
          <p:cNvPr id="32" name="Shape 32"/>
          <p:cNvSpPr>
            <a:spLocks noGrp="1"/>
          </p:cNvSpPr>
          <p:nvPr>
            <p:ph type="sldNum" sz="quarter" idx="2"/>
          </p:nvPr>
        </p:nvSpPr>
        <p:spPr>
          <a:xfrm>
            <a:off x="8320088" y="8755"/>
            <a:ext cx="747713" cy="358141"/>
          </a:xfrm>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re et texte vertical">
    <p:spTree>
      <p:nvGrpSpPr>
        <p:cNvPr id="1" name=""/>
        <p:cNvGrpSpPr/>
        <p:nvPr/>
      </p:nvGrpSpPr>
      <p:grpSpPr>
        <a:xfrm>
          <a:off x="0" y="0"/>
          <a:ext cx="0" cy="0"/>
          <a:chOff x="0" y="0"/>
          <a:chExt cx="0" cy="0"/>
        </a:xfrm>
      </p:grpSpPr>
      <p:sp>
        <p:nvSpPr>
          <p:cNvPr id="63" name="Shape 63"/>
          <p:cNvSpPr>
            <a:spLocks noGrp="1"/>
          </p:cNvSpPr>
          <p:nvPr>
            <p:ph type="title"/>
          </p:nvPr>
        </p:nvSpPr>
        <p:spPr>
          <a:prstGeom prst="rect">
            <a:avLst/>
          </a:prstGeom>
        </p:spPr>
        <p:txBody>
          <a:bodyPr/>
          <a:lstStyle/>
          <a:p>
            <a:pPr lvl="0">
              <a:defRPr sz="1800">
                <a:solidFill>
                  <a:srgbClr val="000000"/>
                </a:solidFill>
              </a:defRPr>
            </a:pPr>
            <a:r>
              <a:rPr sz="4000">
                <a:solidFill>
                  <a:srgbClr val="434342"/>
                </a:solidFill>
              </a:rPr>
              <a:t>Title Text</a:t>
            </a:r>
          </a:p>
        </p:txBody>
      </p:sp>
      <p:sp>
        <p:nvSpPr>
          <p:cNvPr id="64" name="Shape 64"/>
          <p:cNvSpPr>
            <a:spLocks noGrp="1"/>
          </p:cNvSpPr>
          <p:nvPr>
            <p:ph type="body" idx="1"/>
          </p:nvPr>
        </p:nvSpPr>
        <p:spPr>
          <a:prstGeom prst="rect">
            <a:avLst/>
          </a:prstGeom>
        </p:spPr>
        <p:txBody>
          <a:body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65" name="Shape 65"/>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re vertical et texte">
    <p:spTree>
      <p:nvGrpSpPr>
        <p:cNvPr id="1" name=""/>
        <p:cNvGrpSpPr/>
        <p:nvPr/>
      </p:nvGrpSpPr>
      <p:grpSpPr>
        <a:xfrm>
          <a:off x="0" y="0"/>
          <a:ext cx="0" cy="0"/>
          <a:chOff x="0" y="0"/>
          <a:chExt cx="0" cy="0"/>
        </a:xfrm>
      </p:grpSpPr>
      <p:sp>
        <p:nvSpPr>
          <p:cNvPr id="67" name="Shape 67"/>
          <p:cNvSpPr>
            <a:spLocks noGrp="1"/>
          </p:cNvSpPr>
          <p:nvPr>
            <p:ph type="title"/>
          </p:nvPr>
        </p:nvSpPr>
        <p:spPr>
          <a:xfrm>
            <a:off x="6781800" y="914400"/>
            <a:ext cx="1905000" cy="5943600"/>
          </a:xfrm>
          <a:prstGeom prst="rect">
            <a:avLst/>
          </a:prstGeom>
        </p:spPr>
        <p:txBody>
          <a:bodyPr/>
          <a:lstStyle/>
          <a:p>
            <a:pPr lvl="0">
              <a:defRPr sz="1800">
                <a:solidFill>
                  <a:srgbClr val="000000"/>
                </a:solidFill>
              </a:defRPr>
            </a:pPr>
            <a:r>
              <a:rPr sz="4000">
                <a:solidFill>
                  <a:srgbClr val="434342"/>
                </a:solidFill>
              </a:rPr>
              <a:t>Title Text</a:t>
            </a:r>
          </a:p>
        </p:txBody>
      </p:sp>
      <p:sp>
        <p:nvSpPr>
          <p:cNvPr id="68" name="Shape 68"/>
          <p:cNvSpPr>
            <a:spLocks noGrp="1"/>
          </p:cNvSpPr>
          <p:nvPr>
            <p:ph type="body" idx="1"/>
          </p:nvPr>
        </p:nvSpPr>
        <p:spPr>
          <a:xfrm>
            <a:off x="457200" y="1143000"/>
            <a:ext cx="6248400" cy="5715000"/>
          </a:xfrm>
          <a:prstGeom prst="rect">
            <a:avLst/>
          </a:prstGeom>
        </p:spPr>
        <p:txBody>
          <a:body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69" name="Shape 69"/>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2_Vide">
    <p:spTree>
      <p:nvGrpSpPr>
        <p:cNvPr id="1" name=""/>
        <p:cNvGrpSpPr/>
        <p:nvPr/>
      </p:nvGrpSpPr>
      <p:grpSpPr>
        <a:xfrm>
          <a:off x="0" y="0"/>
          <a:ext cx="0" cy="0"/>
          <a:chOff x="0" y="0"/>
          <a:chExt cx="0" cy="0"/>
        </a:xfrm>
      </p:grpSpPr>
      <p:sp>
        <p:nvSpPr>
          <p:cNvPr id="71" name="Shape 71"/>
          <p:cNvSpPr>
            <a:spLocks noGrp="1"/>
          </p:cNvSpPr>
          <p:nvPr>
            <p:ph type="title"/>
          </p:nvPr>
        </p:nvSpPr>
        <p:spPr>
          <a:xfrm>
            <a:off x="457200" y="92076"/>
            <a:ext cx="8229600" cy="1508125"/>
          </a:xfrm>
          <a:prstGeom prst="rect">
            <a:avLst/>
          </a:prstGeom>
        </p:spPr>
        <p:txBody>
          <a:bodyPr/>
          <a:lstStyle/>
          <a:p>
            <a:pPr lvl="0">
              <a:defRPr sz="1800">
                <a:solidFill>
                  <a:srgbClr val="000000"/>
                </a:solidFill>
              </a:defRPr>
            </a:pPr>
            <a:r>
              <a:rPr sz="4000">
                <a:solidFill>
                  <a:srgbClr val="434342"/>
                </a:solidFill>
              </a:rPr>
              <a:t>Title Text</a:t>
            </a:r>
          </a:p>
        </p:txBody>
      </p:sp>
      <p:sp>
        <p:nvSpPr>
          <p:cNvPr id="72" name="Shape 72"/>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sp>
        <p:nvSpPr>
          <p:cNvPr id="34" name="Shape 34"/>
          <p:cNvSpPr>
            <a:spLocks noGrp="1"/>
          </p:cNvSpPr>
          <p:nvPr>
            <p:ph type="title"/>
          </p:nvPr>
        </p:nvSpPr>
        <p:spPr>
          <a:prstGeom prst="rect">
            <a:avLst/>
          </a:prstGeom>
        </p:spPr>
        <p:txBody>
          <a:bodyPr/>
          <a:lstStyle/>
          <a:p>
            <a:pPr lvl="0">
              <a:defRPr sz="1800">
                <a:solidFill>
                  <a:srgbClr val="000000"/>
                </a:solidFill>
              </a:defRPr>
            </a:pPr>
            <a:r>
              <a:rPr sz="4000">
                <a:solidFill>
                  <a:srgbClr val="434342"/>
                </a:solidFill>
              </a:rPr>
              <a:t>Title Text</a:t>
            </a:r>
          </a:p>
        </p:txBody>
      </p:sp>
      <p:sp>
        <p:nvSpPr>
          <p:cNvPr id="35" name="Shape 35"/>
          <p:cNvSpPr>
            <a:spLocks noGrp="1"/>
          </p:cNvSpPr>
          <p:nvPr>
            <p:ph type="body" idx="1"/>
          </p:nvPr>
        </p:nvSpPr>
        <p:spPr>
          <a:prstGeom prst="rect">
            <a:avLst/>
          </a:prstGeom>
        </p:spPr>
        <p:txBody>
          <a:body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36" name="Shape 36"/>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de section">
    <p:spTree>
      <p:nvGrpSpPr>
        <p:cNvPr id="1" name=""/>
        <p:cNvGrpSpPr/>
        <p:nvPr/>
      </p:nvGrpSpPr>
      <p:grpSpPr>
        <a:xfrm>
          <a:off x="0" y="0"/>
          <a:ext cx="0" cy="0"/>
          <a:chOff x="0" y="0"/>
          <a:chExt cx="0" cy="0"/>
        </a:xfrm>
      </p:grpSpPr>
      <p:sp>
        <p:nvSpPr>
          <p:cNvPr id="38" name="Shape 38"/>
          <p:cNvSpPr>
            <a:spLocks noGrp="1"/>
          </p:cNvSpPr>
          <p:nvPr>
            <p:ph type="title"/>
          </p:nvPr>
        </p:nvSpPr>
        <p:spPr>
          <a:xfrm>
            <a:off x="722312" y="266700"/>
            <a:ext cx="7772401" cy="3076575"/>
          </a:xfrm>
          <a:prstGeom prst="rect">
            <a:avLst/>
          </a:prstGeom>
        </p:spPr>
        <p:txBody>
          <a:bodyPr anchor="b">
            <a:noAutofit/>
          </a:bodyPr>
          <a:lstStyle>
            <a:lvl1pPr>
              <a:defRPr sz="4300">
                <a:ln w="12700">
                  <a:solidFill>
                    <a:srgbClr val="FF6008"/>
                  </a:solidFill>
                </a:ln>
                <a:solidFill>
                  <a:srgbClr val="FFFFFF"/>
                </a:solidFill>
                <a:effectLst>
                  <a:outerShdw blurRad="38100" dist="38100" dir="5400000" rotWithShape="0">
                    <a:srgbClr val="000000">
                      <a:alpha val="25000"/>
                    </a:srgbClr>
                  </a:outerShdw>
                </a:effectLst>
              </a:defRPr>
            </a:lvl1pPr>
          </a:lstStyle>
          <a:p>
            <a:pPr lvl="0">
              <a:defRPr sz="1800">
                <a:ln w="9525">
                  <a:noFill/>
                </a:ln>
                <a:solidFill>
                  <a:srgbClr val="000000"/>
                </a:solidFill>
                <a:effectLst/>
              </a:defRPr>
            </a:pPr>
            <a:r>
              <a:rPr sz="4300">
                <a:ln w="12700">
                  <a:solidFill>
                    <a:srgbClr val="FF6008"/>
                  </a:solidFill>
                </a:ln>
                <a:solidFill>
                  <a:srgbClr val="FFFFFF"/>
                </a:solidFill>
                <a:effectLst>
                  <a:outerShdw blurRad="38100" dist="38100" dir="5400000" rotWithShape="0">
                    <a:srgbClr val="000000">
                      <a:alpha val="25000"/>
                    </a:srgbClr>
                  </a:outerShdw>
                </a:effectLst>
              </a:rPr>
              <a:t>Title Text</a:t>
            </a:r>
          </a:p>
        </p:txBody>
      </p:sp>
      <p:sp>
        <p:nvSpPr>
          <p:cNvPr id="39" name="Shape 39"/>
          <p:cNvSpPr>
            <a:spLocks noGrp="1"/>
          </p:cNvSpPr>
          <p:nvPr>
            <p:ph type="body" idx="1"/>
          </p:nvPr>
        </p:nvSpPr>
        <p:spPr>
          <a:xfrm>
            <a:off x="722312" y="3367087"/>
            <a:ext cx="7772401" cy="3224213"/>
          </a:xfrm>
          <a:prstGeom prst="rect">
            <a:avLst/>
          </a:prstGeom>
        </p:spPr>
        <p:txBody>
          <a:bodyPr/>
          <a:lstStyle>
            <a:lvl1pPr marL="0" indent="45719">
              <a:buClrTx/>
              <a:buSzTx/>
              <a:buFontTx/>
              <a:buNone/>
              <a:defRPr sz="2100">
                <a:solidFill>
                  <a:srgbClr val="434342"/>
                </a:solidFill>
              </a:defRPr>
            </a:lvl1pPr>
            <a:lvl2pPr marL="0" indent="411480">
              <a:buClrTx/>
              <a:buSzTx/>
              <a:buFontTx/>
              <a:buNone/>
              <a:defRPr sz="2100">
                <a:solidFill>
                  <a:srgbClr val="434342"/>
                </a:solidFill>
              </a:defRPr>
            </a:lvl2pPr>
            <a:lvl3pPr marL="0" indent="704088">
              <a:buClrTx/>
              <a:buSzTx/>
              <a:buFontTx/>
              <a:buNone/>
              <a:defRPr sz="2100">
                <a:solidFill>
                  <a:srgbClr val="434342"/>
                </a:solidFill>
              </a:defRPr>
            </a:lvl3pPr>
            <a:lvl4pPr marL="0" indent="978407">
              <a:buClrTx/>
              <a:buSzTx/>
              <a:buFontTx/>
              <a:buNone/>
              <a:defRPr sz="2100">
                <a:solidFill>
                  <a:srgbClr val="434342"/>
                </a:solidFill>
              </a:defRPr>
            </a:lvl4pPr>
            <a:lvl5pPr marL="0" indent="1207008">
              <a:buClrTx/>
              <a:buSzTx/>
              <a:buFontTx/>
              <a:buNone/>
              <a:defRPr sz="2100">
                <a:solidFill>
                  <a:srgbClr val="434342"/>
                </a:solidFill>
              </a:defRPr>
            </a:lvl5pPr>
          </a:lstStyle>
          <a:p>
            <a:pPr lvl="0">
              <a:defRPr sz="1800">
                <a:solidFill>
                  <a:srgbClr val="000000"/>
                </a:solidFill>
              </a:defRPr>
            </a:pPr>
            <a:r>
              <a:rPr sz="2100">
                <a:solidFill>
                  <a:srgbClr val="434342"/>
                </a:solidFill>
              </a:rPr>
              <a:t>Body Level One</a:t>
            </a:r>
          </a:p>
          <a:p>
            <a:pPr lvl="1">
              <a:defRPr sz="1800">
                <a:solidFill>
                  <a:srgbClr val="000000"/>
                </a:solidFill>
              </a:defRPr>
            </a:pPr>
            <a:r>
              <a:rPr sz="2100">
                <a:solidFill>
                  <a:srgbClr val="434342"/>
                </a:solidFill>
              </a:rPr>
              <a:t>Body Level Two</a:t>
            </a:r>
          </a:p>
          <a:p>
            <a:pPr lvl="2">
              <a:defRPr sz="1800">
                <a:solidFill>
                  <a:srgbClr val="000000"/>
                </a:solidFill>
              </a:defRPr>
            </a:pPr>
            <a:r>
              <a:rPr sz="2100">
                <a:solidFill>
                  <a:srgbClr val="434342"/>
                </a:solidFill>
              </a:rPr>
              <a:t>Body Level Three</a:t>
            </a:r>
          </a:p>
          <a:p>
            <a:pPr lvl="3">
              <a:defRPr sz="1800">
                <a:solidFill>
                  <a:srgbClr val="000000"/>
                </a:solidFill>
              </a:defRPr>
            </a:pPr>
            <a:r>
              <a:rPr sz="2100">
                <a:solidFill>
                  <a:srgbClr val="434342"/>
                </a:solidFill>
              </a:rPr>
              <a:t>Body Level Four</a:t>
            </a:r>
          </a:p>
          <a:p>
            <a:pPr lvl="4">
              <a:defRPr sz="1800">
                <a:solidFill>
                  <a:srgbClr val="000000"/>
                </a:solidFill>
              </a:defRPr>
            </a:pPr>
            <a:r>
              <a:rPr sz="2100">
                <a:solidFill>
                  <a:srgbClr val="434342"/>
                </a:solidFill>
              </a:rPr>
              <a:t>Body Level Five</a:t>
            </a:r>
          </a:p>
        </p:txBody>
      </p:sp>
      <p:sp>
        <p:nvSpPr>
          <p:cNvPr id="40" name="Shape 40"/>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42" name="Shape 42"/>
          <p:cNvSpPr>
            <a:spLocks noGrp="1"/>
          </p:cNvSpPr>
          <p:nvPr>
            <p:ph type="title"/>
          </p:nvPr>
        </p:nvSpPr>
        <p:spPr>
          <a:prstGeom prst="rect">
            <a:avLst/>
          </a:prstGeom>
        </p:spPr>
        <p:txBody>
          <a:bodyPr/>
          <a:lstStyle/>
          <a:p>
            <a:pPr lvl="0">
              <a:defRPr sz="1800">
                <a:solidFill>
                  <a:srgbClr val="000000"/>
                </a:solidFill>
              </a:defRPr>
            </a:pPr>
            <a:r>
              <a:rPr sz="4000">
                <a:solidFill>
                  <a:srgbClr val="434342"/>
                </a:solidFill>
              </a:rPr>
              <a:t>Title Text</a:t>
            </a:r>
          </a:p>
        </p:txBody>
      </p:sp>
      <p:sp>
        <p:nvSpPr>
          <p:cNvPr id="43" name="Shape 43"/>
          <p:cNvSpPr>
            <a:spLocks noGrp="1"/>
          </p:cNvSpPr>
          <p:nvPr>
            <p:ph type="body" idx="1"/>
          </p:nvPr>
        </p:nvSpPr>
        <p:spPr>
          <a:xfrm>
            <a:off x="457200" y="2249423"/>
            <a:ext cx="4038600" cy="4608578"/>
          </a:xfrm>
          <a:prstGeom prst="rect">
            <a:avLst/>
          </a:prstGeom>
        </p:spPr>
        <p:txBody>
          <a:bodyPr/>
          <a:lstStyle>
            <a:lvl1pPr>
              <a:defRPr sz="2000"/>
            </a:lvl1pPr>
            <a:lvl2pPr marL="671362" indent="-259882">
              <a:defRPr sz="2000"/>
            </a:lvl2pPr>
            <a:lvl3pPr marL="947927" indent="-243839">
              <a:defRPr sz="2000"/>
            </a:lvl3pPr>
            <a:lvl4pPr marL="1201927" indent="-223520">
              <a:defRPr sz="2000"/>
            </a:lvl4pPr>
            <a:lvl5pPr marL="1410208" indent="-203200">
              <a:defRPr sz="2000"/>
            </a:lvl5pPr>
          </a:lstStyle>
          <a:p>
            <a:pPr lvl="0">
              <a:defRPr sz="1800"/>
            </a:pPr>
            <a:r>
              <a:rPr sz="2000"/>
              <a:t>Body Level One</a:t>
            </a:r>
          </a:p>
          <a:p>
            <a:pPr lvl="1">
              <a:defRPr sz="1800"/>
            </a:pPr>
            <a:r>
              <a:rPr sz="2000"/>
              <a:t>Body Level Two</a:t>
            </a:r>
          </a:p>
          <a:p>
            <a:pPr lvl="2">
              <a:defRPr sz="1800"/>
            </a:pPr>
            <a:r>
              <a:rPr sz="2000"/>
              <a:t>Body Level Three</a:t>
            </a:r>
          </a:p>
          <a:p>
            <a:pPr lvl="3">
              <a:defRPr sz="1800"/>
            </a:pPr>
            <a:r>
              <a:rPr sz="2000"/>
              <a:t>Body Level Four</a:t>
            </a:r>
          </a:p>
          <a:p>
            <a:pPr lvl="4">
              <a:defRPr sz="1800"/>
            </a:pPr>
            <a:r>
              <a:rPr sz="2000"/>
              <a:t>Body Level Five</a:t>
            </a:r>
          </a:p>
        </p:txBody>
      </p:sp>
      <p:sp>
        <p:nvSpPr>
          <p:cNvPr id="44" name="Shape 44"/>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46" name="Shape 46"/>
          <p:cNvSpPr>
            <a:spLocks noGrp="1"/>
          </p:cNvSpPr>
          <p:nvPr>
            <p:ph type="title"/>
          </p:nvPr>
        </p:nvSpPr>
        <p:spPr>
          <a:xfrm>
            <a:off x="381000" y="1126938"/>
            <a:ext cx="8382000" cy="1101972"/>
          </a:xfrm>
          <a:prstGeom prst="rect">
            <a:avLst/>
          </a:prstGeom>
        </p:spPr>
        <p:txBody>
          <a:bodyPr/>
          <a:lstStyle/>
          <a:p>
            <a:pPr lvl="0">
              <a:defRPr sz="1800">
                <a:solidFill>
                  <a:srgbClr val="000000"/>
                </a:solidFill>
              </a:defRPr>
            </a:pPr>
            <a:r>
              <a:rPr sz="4000">
                <a:solidFill>
                  <a:srgbClr val="434342"/>
                </a:solidFill>
              </a:rPr>
              <a:t>Title Text</a:t>
            </a:r>
          </a:p>
        </p:txBody>
      </p:sp>
      <p:sp>
        <p:nvSpPr>
          <p:cNvPr id="47" name="Shape 47"/>
          <p:cNvSpPr>
            <a:spLocks noGrp="1"/>
          </p:cNvSpPr>
          <p:nvPr>
            <p:ph type="body" idx="1"/>
          </p:nvPr>
        </p:nvSpPr>
        <p:spPr>
          <a:xfrm>
            <a:off x="381000" y="2228908"/>
            <a:ext cx="4041648" cy="489323"/>
          </a:xfrm>
          <a:prstGeom prst="rect">
            <a:avLst/>
          </a:prstGeom>
          <a:solidFill>
            <a:srgbClr val="FF6815">
              <a:alpha val="25000"/>
            </a:srgbClr>
          </a:solidFill>
          <a:ln>
            <a:solidFill>
              <a:srgbClr val="F96A1B"/>
            </a:solidFill>
            <a:bevel/>
          </a:ln>
        </p:spPr>
        <p:txBody>
          <a:bodyPr anchor="ctr">
            <a:noAutofit/>
          </a:bodyPr>
          <a:lstStyle>
            <a:lvl1pPr marL="0" indent="45719">
              <a:buClrTx/>
              <a:buSzTx/>
              <a:buFontTx/>
              <a:buNone/>
              <a:defRPr sz="1900">
                <a:solidFill>
                  <a:srgbClr val="414141"/>
                </a:solidFill>
              </a:defRPr>
            </a:lvl1pPr>
            <a:lvl2pPr marL="0" indent="411480">
              <a:buClrTx/>
              <a:buSzTx/>
              <a:buFontTx/>
              <a:buNone/>
              <a:defRPr sz="1900">
                <a:solidFill>
                  <a:srgbClr val="414141"/>
                </a:solidFill>
              </a:defRPr>
            </a:lvl2pPr>
            <a:lvl3pPr marL="0" indent="704088">
              <a:buClrTx/>
              <a:buSzTx/>
              <a:buFontTx/>
              <a:buNone/>
              <a:defRPr sz="1900">
                <a:solidFill>
                  <a:srgbClr val="414141"/>
                </a:solidFill>
              </a:defRPr>
            </a:lvl3pPr>
            <a:lvl4pPr marL="0" indent="978407">
              <a:buClrTx/>
              <a:buSzTx/>
              <a:buFontTx/>
              <a:buNone/>
              <a:defRPr sz="1900">
                <a:solidFill>
                  <a:srgbClr val="414141"/>
                </a:solidFill>
              </a:defRPr>
            </a:lvl4pPr>
            <a:lvl5pPr marL="0" indent="1207008">
              <a:buClrTx/>
              <a:buSzTx/>
              <a:buFontTx/>
              <a:buNone/>
              <a:defRPr sz="1900">
                <a:solidFill>
                  <a:srgbClr val="414141"/>
                </a:solidFill>
              </a:defRPr>
            </a:lvl5pPr>
          </a:lstStyle>
          <a:p>
            <a:pPr lvl="0">
              <a:defRPr sz="1800">
                <a:solidFill>
                  <a:srgbClr val="000000"/>
                </a:solidFill>
              </a:defRPr>
            </a:pPr>
            <a:r>
              <a:rPr sz="1900">
                <a:solidFill>
                  <a:srgbClr val="414141"/>
                </a:solidFill>
              </a:rPr>
              <a:t>Body Level One</a:t>
            </a:r>
          </a:p>
          <a:p>
            <a:pPr lvl="1">
              <a:defRPr sz="1800">
                <a:solidFill>
                  <a:srgbClr val="000000"/>
                </a:solidFill>
              </a:defRPr>
            </a:pPr>
            <a:r>
              <a:rPr sz="1900">
                <a:solidFill>
                  <a:srgbClr val="414141"/>
                </a:solidFill>
              </a:rPr>
              <a:t>Body Level Two</a:t>
            </a:r>
          </a:p>
          <a:p>
            <a:pPr lvl="2">
              <a:defRPr sz="1800">
                <a:solidFill>
                  <a:srgbClr val="000000"/>
                </a:solidFill>
              </a:defRPr>
            </a:pPr>
            <a:r>
              <a:rPr sz="1900">
                <a:solidFill>
                  <a:srgbClr val="414141"/>
                </a:solidFill>
              </a:rPr>
              <a:t>Body Level Three</a:t>
            </a:r>
          </a:p>
          <a:p>
            <a:pPr lvl="3">
              <a:defRPr sz="1800">
                <a:solidFill>
                  <a:srgbClr val="000000"/>
                </a:solidFill>
              </a:defRPr>
            </a:pPr>
            <a:r>
              <a:rPr sz="1900">
                <a:solidFill>
                  <a:srgbClr val="414141"/>
                </a:solidFill>
              </a:rPr>
              <a:t>Body Level Four</a:t>
            </a:r>
          </a:p>
          <a:p>
            <a:pPr lvl="4">
              <a:defRPr sz="1800">
                <a:solidFill>
                  <a:srgbClr val="000000"/>
                </a:solidFill>
              </a:defRPr>
            </a:pPr>
            <a:r>
              <a:rPr sz="1900">
                <a:solidFill>
                  <a:srgbClr val="414141"/>
                </a:solidFill>
              </a:rPr>
              <a:t>Body Level Five</a:t>
            </a:r>
          </a:p>
        </p:txBody>
      </p:sp>
      <p:sp>
        <p:nvSpPr>
          <p:cNvPr id="48" name="Shape 48"/>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50" name="Shape 50"/>
          <p:cNvSpPr>
            <a:spLocks noGrp="1"/>
          </p:cNvSpPr>
          <p:nvPr>
            <p:ph type="title"/>
          </p:nvPr>
        </p:nvSpPr>
        <p:spPr>
          <a:xfrm>
            <a:off x="457200" y="1143000"/>
            <a:ext cx="8229600" cy="1069848"/>
          </a:xfrm>
          <a:prstGeom prst="rect">
            <a:avLst/>
          </a:prstGeom>
        </p:spPr>
        <p:txBody>
          <a:bodyPr/>
          <a:lstStyle/>
          <a:p>
            <a:pPr lvl="0">
              <a:defRPr sz="1800">
                <a:solidFill>
                  <a:srgbClr val="000000"/>
                </a:solidFill>
              </a:defRPr>
            </a:pPr>
            <a:r>
              <a:rPr sz="4000">
                <a:solidFill>
                  <a:srgbClr val="434342"/>
                </a:solidFill>
              </a:rPr>
              <a:t>Title Text</a:t>
            </a:r>
          </a:p>
        </p:txBody>
      </p:sp>
      <p:sp>
        <p:nvSpPr>
          <p:cNvPr id="51" name="Shape 51"/>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ide">
    <p:spTree>
      <p:nvGrpSpPr>
        <p:cNvPr id="1" name=""/>
        <p:cNvGrpSpPr/>
        <p:nvPr/>
      </p:nvGrpSpPr>
      <p:grpSpPr>
        <a:xfrm>
          <a:off x="0" y="0"/>
          <a:ext cx="0" cy="0"/>
          <a:chOff x="0" y="0"/>
          <a:chExt cx="0" cy="0"/>
        </a:xfrm>
      </p:grpSpPr>
      <p:sp>
        <p:nvSpPr>
          <p:cNvPr id="53" name="Shape 53"/>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55" name="Shape 55"/>
          <p:cNvSpPr>
            <a:spLocks noGrp="1"/>
          </p:cNvSpPr>
          <p:nvPr>
            <p:ph type="title"/>
          </p:nvPr>
        </p:nvSpPr>
        <p:spPr>
          <a:xfrm>
            <a:off x="5353496" y="0"/>
            <a:ext cx="3383281" cy="1979795"/>
          </a:xfrm>
          <a:prstGeom prst="rect">
            <a:avLst/>
          </a:prstGeom>
        </p:spPr>
        <p:txBody>
          <a:bodyPr anchor="b"/>
          <a:lstStyle>
            <a:lvl1pPr>
              <a:defRPr sz="1800"/>
            </a:lvl1pPr>
          </a:lstStyle>
          <a:p>
            <a:pPr lvl="0">
              <a:defRPr>
                <a:solidFill>
                  <a:srgbClr val="000000"/>
                </a:solidFill>
              </a:defRPr>
            </a:pPr>
            <a:r>
              <a:rPr>
                <a:solidFill>
                  <a:srgbClr val="434342"/>
                </a:solidFill>
              </a:rPr>
              <a:t>Title Text</a:t>
            </a:r>
          </a:p>
        </p:txBody>
      </p:sp>
      <p:sp>
        <p:nvSpPr>
          <p:cNvPr id="56" name="Shape 56"/>
          <p:cNvSpPr>
            <a:spLocks noGrp="1"/>
          </p:cNvSpPr>
          <p:nvPr>
            <p:ph type="body" idx="1"/>
          </p:nvPr>
        </p:nvSpPr>
        <p:spPr>
          <a:xfrm>
            <a:off x="5353496" y="2010727"/>
            <a:ext cx="3383281" cy="4847273"/>
          </a:xfrm>
          <a:prstGeom prst="rect">
            <a:avLst/>
          </a:prstGeom>
        </p:spPr>
        <p:txBody>
          <a:bodyPr/>
          <a:lstStyle>
            <a:lvl1pPr marL="0" indent="9144">
              <a:buClrTx/>
              <a:buSzTx/>
              <a:buFontTx/>
              <a:buNone/>
              <a:defRPr sz="1400"/>
            </a:lvl1pPr>
            <a:lvl2pPr marL="0" indent="411480">
              <a:buClrTx/>
              <a:buSzTx/>
              <a:buFontTx/>
              <a:buNone/>
              <a:defRPr sz="1400"/>
            </a:lvl2pPr>
            <a:lvl3pPr marL="0" indent="704088">
              <a:buClrTx/>
              <a:buSzTx/>
              <a:buFontTx/>
              <a:buNone/>
              <a:defRPr sz="1400"/>
            </a:lvl3pPr>
            <a:lvl4pPr marL="0" indent="978407">
              <a:buClrTx/>
              <a:buSzTx/>
              <a:buFontTx/>
              <a:buNone/>
              <a:defRPr sz="1400"/>
            </a:lvl4pPr>
            <a:lvl5pPr marL="0" indent="1207008">
              <a:buClrTx/>
              <a:buSzTx/>
              <a:buFontTx/>
              <a:buNone/>
              <a:defRPr sz="1400"/>
            </a:lvl5pPr>
          </a:lstStyle>
          <a:p>
            <a:pPr lvl="0">
              <a:defRPr sz="1800"/>
            </a:pPr>
            <a:r>
              <a:rPr sz="1400"/>
              <a:t>Body Level One</a:t>
            </a:r>
          </a:p>
          <a:p>
            <a:pPr lvl="1">
              <a:defRPr sz="1800"/>
            </a:pPr>
            <a:r>
              <a:rPr sz="1400"/>
              <a:t>Body Level Two</a:t>
            </a:r>
          </a:p>
          <a:p>
            <a:pPr lvl="2">
              <a:defRPr sz="1800"/>
            </a:pPr>
            <a:r>
              <a:rPr sz="1400"/>
              <a:t>Body Level Three</a:t>
            </a:r>
          </a:p>
          <a:p>
            <a:pPr lvl="3">
              <a:defRPr sz="1800"/>
            </a:pPr>
            <a:r>
              <a:rPr sz="1400"/>
              <a:t>Body Level Four</a:t>
            </a:r>
          </a:p>
          <a:p>
            <a:pPr lvl="4">
              <a:defRPr sz="1800"/>
            </a:pPr>
            <a:r>
              <a:rPr sz="1400"/>
              <a:t>Body Level Five</a:t>
            </a:r>
          </a:p>
        </p:txBody>
      </p:sp>
      <p:sp>
        <p:nvSpPr>
          <p:cNvPr id="57" name="Shape 5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59" name="Shape 59"/>
          <p:cNvSpPr>
            <a:spLocks noGrp="1"/>
          </p:cNvSpPr>
          <p:nvPr>
            <p:ph type="title"/>
          </p:nvPr>
        </p:nvSpPr>
        <p:spPr>
          <a:xfrm>
            <a:off x="5440433" y="1109160"/>
            <a:ext cx="586804" cy="5748841"/>
          </a:xfrm>
          <a:prstGeom prst="rect">
            <a:avLst/>
          </a:prstGeom>
        </p:spPr>
        <p:txBody>
          <a:bodyPr lIns="0" tIns="0" rIns="0" bIns="0" anchor="t"/>
          <a:lstStyle>
            <a:lvl1pPr algn="ctr">
              <a:defRPr sz="2000"/>
            </a:lvl1pPr>
          </a:lstStyle>
          <a:p>
            <a:pPr lvl="0">
              <a:defRPr sz="1800">
                <a:solidFill>
                  <a:srgbClr val="000000"/>
                </a:solidFill>
              </a:defRPr>
            </a:pPr>
            <a:r>
              <a:rPr sz="2000">
                <a:solidFill>
                  <a:srgbClr val="434342"/>
                </a:solidFill>
              </a:rPr>
              <a:t>Title Text</a:t>
            </a:r>
          </a:p>
        </p:txBody>
      </p:sp>
      <p:sp>
        <p:nvSpPr>
          <p:cNvPr id="60" name="Shape 60"/>
          <p:cNvSpPr>
            <a:spLocks noGrp="1"/>
          </p:cNvSpPr>
          <p:nvPr>
            <p:ph type="body" idx="1"/>
          </p:nvPr>
        </p:nvSpPr>
        <p:spPr>
          <a:xfrm>
            <a:off x="6088443" y="3274307"/>
            <a:ext cx="2590801" cy="3583693"/>
          </a:xfrm>
          <a:prstGeom prst="rect">
            <a:avLst/>
          </a:prstGeom>
        </p:spPr>
        <p:txBody>
          <a:bodyPr lIns="0" tIns="0" rIns="0" bIns="0"/>
          <a:lstStyle>
            <a:lvl1pPr marL="0" indent="0">
              <a:spcBef>
                <a:spcPts val="0"/>
              </a:spcBef>
              <a:buClrTx/>
              <a:buSzTx/>
              <a:buFontTx/>
              <a:buNone/>
              <a:defRPr sz="1300"/>
            </a:lvl1pPr>
            <a:lvl2pPr marL="0" indent="411480">
              <a:spcBef>
                <a:spcPts val="0"/>
              </a:spcBef>
              <a:buClrTx/>
              <a:buSzTx/>
              <a:buFontTx/>
              <a:buNone/>
              <a:defRPr sz="1300"/>
            </a:lvl2pPr>
            <a:lvl3pPr marL="0" indent="704088">
              <a:spcBef>
                <a:spcPts val="0"/>
              </a:spcBef>
              <a:buClrTx/>
              <a:buSzTx/>
              <a:buFontTx/>
              <a:buNone/>
              <a:defRPr sz="1300"/>
            </a:lvl3pPr>
            <a:lvl4pPr marL="0" indent="978407">
              <a:spcBef>
                <a:spcPts val="0"/>
              </a:spcBef>
              <a:buClrTx/>
              <a:buSzTx/>
              <a:buFontTx/>
              <a:buNone/>
              <a:defRPr sz="1300"/>
            </a:lvl4pPr>
            <a:lvl5pPr marL="0" indent="1207008">
              <a:spcBef>
                <a:spcPts val="0"/>
              </a:spcBef>
              <a:buClrTx/>
              <a:buSzTx/>
              <a:buFontTx/>
              <a:buNone/>
              <a:defRPr sz="1300"/>
            </a:lvl5pPr>
          </a:lstStyle>
          <a:p>
            <a:pPr lvl="0">
              <a:defRPr sz="1800"/>
            </a:pPr>
            <a:r>
              <a:rPr sz="1300"/>
              <a:t>Body Level One</a:t>
            </a:r>
          </a:p>
          <a:p>
            <a:pPr lvl="1">
              <a:defRPr sz="1800"/>
            </a:pPr>
            <a:r>
              <a:rPr sz="1300"/>
              <a:t>Body Level Two</a:t>
            </a:r>
          </a:p>
          <a:p>
            <a:pPr lvl="2">
              <a:defRPr sz="1800"/>
            </a:pPr>
            <a:r>
              <a:rPr sz="1300"/>
              <a:t>Body Level Three</a:t>
            </a:r>
          </a:p>
          <a:p>
            <a:pPr lvl="3">
              <a:defRPr sz="1800"/>
            </a:pPr>
            <a:r>
              <a:rPr sz="1300"/>
              <a:t>Body Level Four</a:t>
            </a:r>
          </a:p>
          <a:p>
            <a:pPr lvl="4">
              <a:defRPr sz="1800"/>
            </a:pPr>
            <a:r>
              <a:rPr sz="1300"/>
              <a:t>Body Level Five</a:t>
            </a:r>
          </a:p>
        </p:txBody>
      </p:sp>
      <p:sp>
        <p:nvSpPr>
          <p:cNvPr id="61" name="Shape 61"/>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 y="366817"/>
            <a:ext cx="9144001" cy="84408"/>
          </a:xfrm>
          <a:prstGeom prst="rect">
            <a:avLst/>
          </a:prstGeom>
          <a:solidFill>
            <a:srgbClr val="F96A1B">
              <a:alpha val="50000"/>
            </a:srgbClr>
          </a:solidFill>
          <a:ln w="12700">
            <a:miter lim="400000"/>
          </a:ln>
        </p:spPr>
        <p:txBody>
          <a:bodyPr lIns="0" tIns="0" rIns="0" bIns="0" anchor="ctr"/>
          <a:lstStyle/>
          <a:p>
            <a:pPr lvl="0" algn="ctr">
              <a:defRPr>
                <a:solidFill>
                  <a:srgbClr val="FFFFFF"/>
                </a:solidFill>
              </a:defRPr>
            </a:pPr>
            <a:endParaRPr/>
          </a:p>
        </p:txBody>
      </p:sp>
      <p:sp>
        <p:nvSpPr>
          <p:cNvPr id="3" name="Shape 3"/>
          <p:cNvSpPr/>
          <p:nvPr/>
        </p:nvSpPr>
        <p:spPr>
          <a:xfrm>
            <a:off x="0" y="-1"/>
            <a:ext cx="9144000" cy="310663"/>
          </a:xfrm>
          <a:prstGeom prst="rect">
            <a:avLst/>
          </a:prstGeom>
          <a:solidFill>
            <a:srgbClr val="434342"/>
          </a:solidFill>
          <a:ln w="12700">
            <a:miter lim="400000"/>
          </a:ln>
        </p:spPr>
        <p:txBody>
          <a:bodyPr lIns="0" tIns="0" rIns="0" bIns="0" anchor="ctr"/>
          <a:lstStyle/>
          <a:p>
            <a:pPr lvl="0" algn="ctr">
              <a:defRPr>
                <a:solidFill>
                  <a:srgbClr val="FFFFFF"/>
                </a:solidFill>
              </a:defRPr>
            </a:pPr>
            <a:endParaRPr/>
          </a:p>
        </p:txBody>
      </p:sp>
      <p:sp>
        <p:nvSpPr>
          <p:cNvPr id="4" name="Shape 4"/>
          <p:cNvSpPr/>
          <p:nvPr/>
        </p:nvSpPr>
        <p:spPr>
          <a:xfrm>
            <a:off x="0" y="308275"/>
            <a:ext cx="9144001" cy="91443"/>
          </a:xfrm>
          <a:prstGeom prst="rect">
            <a:avLst/>
          </a:prstGeom>
          <a:solidFill>
            <a:srgbClr val="F96A1B"/>
          </a:solidFill>
          <a:ln w="12700">
            <a:miter lim="400000"/>
          </a:ln>
        </p:spPr>
        <p:txBody>
          <a:bodyPr lIns="0" tIns="0" rIns="0" bIns="0" anchor="ctr"/>
          <a:lstStyle/>
          <a:p>
            <a:pPr lvl="0" algn="ctr">
              <a:defRPr>
                <a:solidFill>
                  <a:srgbClr val="FFFFFF"/>
                </a:solidFill>
              </a:defRPr>
            </a:pPr>
            <a:endParaRPr/>
          </a:p>
        </p:txBody>
      </p:sp>
      <p:sp>
        <p:nvSpPr>
          <p:cNvPr id="5" name="Shape 5"/>
          <p:cNvSpPr/>
          <p:nvPr/>
        </p:nvSpPr>
        <p:spPr>
          <a:xfrm flipV="1">
            <a:off x="5410182" y="360246"/>
            <a:ext cx="3733820" cy="91088"/>
          </a:xfrm>
          <a:prstGeom prst="rect">
            <a:avLst/>
          </a:prstGeom>
          <a:solidFill>
            <a:srgbClr val="F96A1B"/>
          </a:solidFill>
          <a:ln w="12700">
            <a:miter lim="400000"/>
          </a:ln>
        </p:spPr>
        <p:txBody>
          <a:bodyPr lIns="0" tIns="0" rIns="0" bIns="0" anchor="ctr"/>
          <a:lstStyle/>
          <a:p>
            <a:pPr lvl="0" algn="ctr">
              <a:defRPr>
                <a:solidFill>
                  <a:srgbClr val="FFFFFF"/>
                </a:solidFill>
              </a:defRPr>
            </a:pPr>
            <a:endParaRPr/>
          </a:p>
        </p:txBody>
      </p:sp>
      <p:sp>
        <p:nvSpPr>
          <p:cNvPr id="6" name="Shape 6"/>
          <p:cNvSpPr/>
          <p:nvPr/>
        </p:nvSpPr>
        <p:spPr>
          <a:xfrm flipV="1">
            <a:off x="5410200" y="440111"/>
            <a:ext cx="3733802" cy="180036"/>
          </a:xfrm>
          <a:prstGeom prst="rect">
            <a:avLst/>
          </a:prstGeom>
          <a:solidFill>
            <a:srgbClr val="F96A1B">
              <a:alpha val="50000"/>
            </a:srgbClr>
          </a:solidFill>
          <a:ln w="12700">
            <a:miter lim="400000"/>
          </a:ln>
        </p:spPr>
        <p:txBody>
          <a:bodyPr lIns="0" tIns="0" rIns="0" bIns="0" anchor="ctr"/>
          <a:lstStyle/>
          <a:p>
            <a:pPr lvl="0" algn="ctr">
              <a:defRPr>
                <a:solidFill>
                  <a:srgbClr val="FFFFFF"/>
                </a:solidFill>
              </a:defRPr>
            </a:pPr>
            <a:endParaRPr/>
          </a:p>
        </p:txBody>
      </p:sp>
      <p:sp>
        <p:nvSpPr>
          <p:cNvPr id="7" name="Shape 7"/>
          <p:cNvSpPr/>
          <p:nvPr/>
        </p:nvSpPr>
        <p:spPr>
          <a:xfrm>
            <a:off x="5407338" y="497503"/>
            <a:ext cx="3063241" cy="27433"/>
          </a:xfrm>
          <a:prstGeom prst="roundRect">
            <a:avLst>
              <a:gd name="adj" fmla="val 16667"/>
            </a:avLst>
          </a:prstGeom>
          <a:solidFill>
            <a:srgbClr val="FFFFFF"/>
          </a:solidFill>
          <a:ln w="12700">
            <a:miter lim="400000"/>
          </a:ln>
        </p:spPr>
        <p:txBody>
          <a:bodyPr lIns="0" tIns="0" rIns="0" bIns="0" anchor="ctr"/>
          <a:lstStyle/>
          <a:p>
            <a:pPr lvl="0" algn="ctr">
              <a:defRPr>
                <a:solidFill>
                  <a:srgbClr val="FFFFFF"/>
                </a:solidFill>
              </a:defRPr>
            </a:pPr>
            <a:endParaRPr/>
          </a:p>
        </p:txBody>
      </p:sp>
      <p:sp>
        <p:nvSpPr>
          <p:cNvPr id="8" name="Shape 8"/>
          <p:cNvSpPr/>
          <p:nvPr/>
        </p:nvSpPr>
        <p:spPr>
          <a:xfrm>
            <a:off x="7373646" y="588942"/>
            <a:ext cx="1600201" cy="36577"/>
          </a:xfrm>
          <a:prstGeom prst="roundRect">
            <a:avLst>
              <a:gd name="adj" fmla="val 16667"/>
            </a:avLst>
          </a:prstGeom>
          <a:solidFill>
            <a:srgbClr val="FFFFFF"/>
          </a:solidFill>
          <a:ln w="12700">
            <a:miter lim="400000"/>
          </a:ln>
        </p:spPr>
        <p:txBody>
          <a:bodyPr lIns="0" tIns="0" rIns="0" bIns="0" anchor="ctr"/>
          <a:lstStyle/>
          <a:p>
            <a:pPr lvl="0" algn="ctr">
              <a:defRPr>
                <a:solidFill>
                  <a:srgbClr val="FFFFFF"/>
                </a:solidFill>
              </a:defRPr>
            </a:pPr>
            <a:endParaRPr/>
          </a:p>
        </p:txBody>
      </p:sp>
      <p:sp>
        <p:nvSpPr>
          <p:cNvPr id="9" name="Shape 9"/>
          <p:cNvSpPr/>
          <p:nvPr/>
        </p:nvSpPr>
        <p:spPr>
          <a:xfrm>
            <a:off x="9084965" y="-2001"/>
            <a:ext cx="57627" cy="621792"/>
          </a:xfrm>
          <a:prstGeom prst="rect">
            <a:avLst/>
          </a:prstGeom>
          <a:solidFill>
            <a:srgbClr val="FFFFFF">
              <a:alpha val="65098"/>
            </a:srgbClr>
          </a:solidFill>
          <a:ln w="12700">
            <a:miter lim="400000"/>
          </a:ln>
        </p:spPr>
        <p:txBody>
          <a:bodyPr lIns="0" tIns="0" rIns="0" bIns="0" anchor="ctr"/>
          <a:lstStyle/>
          <a:p>
            <a:pPr lvl="0" algn="ctr">
              <a:defRPr>
                <a:solidFill>
                  <a:srgbClr val="FFFFFF"/>
                </a:solidFill>
              </a:defRPr>
            </a:pPr>
            <a:endParaRPr/>
          </a:p>
        </p:txBody>
      </p:sp>
      <p:sp>
        <p:nvSpPr>
          <p:cNvPr id="10" name="Shape 10"/>
          <p:cNvSpPr/>
          <p:nvPr/>
        </p:nvSpPr>
        <p:spPr>
          <a:xfrm>
            <a:off x="9044481" y="-2001"/>
            <a:ext cx="27433" cy="621792"/>
          </a:xfrm>
          <a:prstGeom prst="rect">
            <a:avLst/>
          </a:prstGeom>
          <a:solidFill>
            <a:srgbClr val="FFFFFF">
              <a:alpha val="65098"/>
            </a:srgbClr>
          </a:solidFill>
          <a:ln w="12700">
            <a:miter lim="400000"/>
          </a:ln>
        </p:spPr>
        <p:txBody>
          <a:bodyPr lIns="0" tIns="0" rIns="0" bIns="0" anchor="ctr"/>
          <a:lstStyle/>
          <a:p>
            <a:pPr lvl="0" algn="ctr">
              <a:defRPr>
                <a:solidFill>
                  <a:srgbClr val="FFFFFF"/>
                </a:solidFill>
              </a:defRPr>
            </a:pPr>
            <a:endParaRPr/>
          </a:p>
        </p:txBody>
      </p:sp>
      <p:sp>
        <p:nvSpPr>
          <p:cNvPr id="11" name="Shape 11"/>
          <p:cNvSpPr/>
          <p:nvPr/>
        </p:nvSpPr>
        <p:spPr>
          <a:xfrm>
            <a:off x="9025428" y="-2001"/>
            <a:ext cx="9145" cy="621792"/>
          </a:xfrm>
          <a:prstGeom prst="rect">
            <a:avLst/>
          </a:prstGeom>
          <a:solidFill>
            <a:srgbClr val="FFFFFF">
              <a:alpha val="60000"/>
            </a:srgbClr>
          </a:solidFill>
          <a:ln w="12700">
            <a:miter lim="400000"/>
          </a:ln>
        </p:spPr>
        <p:txBody>
          <a:bodyPr lIns="0" tIns="0" rIns="0" bIns="0" anchor="ctr"/>
          <a:lstStyle/>
          <a:p>
            <a:pPr lvl="0" algn="ctr">
              <a:defRPr>
                <a:solidFill>
                  <a:srgbClr val="FFFFFF"/>
                </a:solidFill>
              </a:defRPr>
            </a:pPr>
            <a:endParaRPr/>
          </a:p>
        </p:txBody>
      </p:sp>
      <p:sp>
        <p:nvSpPr>
          <p:cNvPr id="12" name="Shape 12"/>
          <p:cNvSpPr/>
          <p:nvPr/>
        </p:nvSpPr>
        <p:spPr>
          <a:xfrm>
            <a:off x="8975422" y="-2001"/>
            <a:ext cx="27433" cy="621792"/>
          </a:xfrm>
          <a:prstGeom prst="rect">
            <a:avLst/>
          </a:prstGeom>
          <a:solidFill>
            <a:srgbClr val="FFFFFF">
              <a:alpha val="40000"/>
            </a:srgbClr>
          </a:solidFill>
          <a:ln w="12700">
            <a:miter lim="400000"/>
          </a:ln>
        </p:spPr>
        <p:txBody>
          <a:bodyPr lIns="0" tIns="0" rIns="0" bIns="0" anchor="ctr"/>
          <a:lstStyle/>
          <a:p>
            <a:pPr lvl="0" algn="ctr">
              <a:defRPr>
                <a:solidFill>
                  <a:srgbClr val="FFFFFF"/>
                </a:solidFill>
              </a:defRPr>
            </a:pPr>
            <a:endParaRPr/>
          </a:p>
        </p:txBody>
      </p:sp>
      <p:sp>
        <p:nvSpPr>
          <p:cNvPr id="13" name="Shape 13"/>
          <p:cNvSpPr/>
          <p:nvPr/>
        </p:nvSpPr>
        <p:spPr>
          <a:xfrm>
            <a:off x="8915676" y="379"/>
            <a:ext cx="54865" cy="585218"/>
          </a:xfrm>
          <a:prstGeom prst="rect">
            <a:avLst/>
          </a:prstGeom>
          <a:solidFill>
            <a:srgbClr val="FFFFFF">
              <a:alpha val="20000"/>
            </a:srgbClr>
          </a:solidFill>
          <a:ln w="12700">
            <a:miter lim="400000"/>
          </a:ln>
        </p:spPr>
        <p:txBody>
          <a:bodyPr lIns="0" tIns="0" rIns="0" bIns="0" anchor="ctr"/>
          <a:lstStyle/>
          <a:p>
            <a:pPr lvl="0" algn="ctr">
              <a:defRPr>
                <a:solidFill>
                  <a:srgbClr val="FFFFFF"/>
                </a:solidFill>
              </a:defRPr>
            </a:pPr>
            <a:endParaRPr/>
          </a:p>
        </p:txBody>
      </p:sp>
      <p:sp>
        <p:nvSpPr>
          <p:cNvPr id="14" name="Shape 14"/>
          <p:cNvSpPr/>
          <p:nvPr/>
        </p:nvSpPr>
        <p:spPr>
          <a:xfrm>
            <a:off x="8873474" y="379"/>
            <a:ext cx="9145" cy="585218"/>
          </a:xfrm>
          <a:prstGeom prst="rect">
            <a:avLst/>
          </a:prstGeom>
          <a:solidFill>
            <a:srgbClr val="FFFFFF">
              <a:alpha val="30196"/>
            </a:srgbClr>
          </a:solidFill>
          <a:ln w="12700">
            <a:miter lim="400000"/>
          </a:ln>
        </p:spPr>
        <p:txBody>
          <a:bodyPr lIns="0" tIns="0" rIns="0" bIns="0" anchor="ctr"/>
          <a:lstStyle/>
          <a:p>
            <a:pPr lvl="0" algn="ctr">
              <a:defRPr>
                <a:solidFill>
                  <a:srgbClr val="FFFFFF"/>
                </a:solidFill>
              </a:defRPr>
            </a:pPr>
            <a:endParaRPr/>
          </a:p>
        </p:txBody>
      </p:sp>
      <p:sp>
        <p:nvSpPr>
          <p:cNvPr id="15" name="Shape 15"/>
          <p:cNvSpPr>
            <a:spLocks noGrp="1"/>
          </p:cNvSpPr>
          <p:nvPr>
            <p:ph type="title"/>
          </p:nvPr>
        </p:nvSpPr>
        <p:spPr>
          <a:xfrm>
            <a:off x="457200" y="1103376"/>
            <a:ext cx="8229600" cy="1146048"/>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normAutofit/>
          </a:bodyPr>
          <a:lstStyle/>
          <a:p>
            <a:pPr lvl="0">
              <a:defRPr sz="1800">
                <a:solidFill>
                  <a:srgbClr val="000000"/>
                </a:solidFill>
              </a:defRPr>
            </a:pPr>
            <a:r>
              <a:rPr sz="4000">
                <a:solidFill>
                  <a:srgbClr val="434342"/>
                </a:solidFill>
              </a:rPr>
              <a:t>Title Text</a:t>
            </a:r>
          </a:p>
        </p:txBody>
      </p:sp>
      <p:sp>
        <p:nvSpPr>
          <p:cNvPr id="16" name="Shape 16"/>
          <p:cNvSpPr>
            <a:spLocks noGrp="1"/>
          </p:cNvSpPr>
          <p:nvPr>
            <p:ph type="body" idx="1"/>
          </p:nvPr>
        </p:nvSpPr>
        <p:spPr>
          <a:xfrm>
            <a:off x="457200" y="2249423"/>
            <a:ext cx="8229600" cy="4608577"/>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17" name="Shape 17"/>
          <p:cNvSpPr>
            <a:spLocks noGrp="1"/>
          </p:cNvSpPr>
          <p:nvPr>
            <p:ph type="sldNum" sz="quarter" idx="2"/>
          </p:nvPr>
        </p:nvSpPr>
        <p:spPr>
          <a:xfrm>
            <a:off x="8174735" y="9891"/>
            <a:ext cx="762001" cy="358141"/>
          </a:xfrm>
          <a:prstGeom prst="rect">
            <a:avLst/>
          </a:prstGeom>
          <a:ln w="12700">
            <a:miter lim="400000"/>
          </a:ln>
        </p:spPr>
        <p:txBody>
          <a:bodyPr lIns="45719" rIns="45719" anchor="b">
            <a:spAutoFit/>
          </a:bodyPr>
          <a:lstStyle>
            <a:lvl1pPr algn="r">
              <a:defRPr>
                <a:solidFill>
                  <a:srgbClr val="FFFFFF"/>
                </a:solidFill>
              </a:defRPr>
            </a:lvl1pPr>
          </a:lstStyle>
          <a:p>
            <a:pPr lvl="0"/>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a:defRPr sz="4000">
          <a:solidFill>
            <a:srgbClr val="434342"/>
          </a:solidFill>
          <a:latin typeface="Trebuchet MS"/>
          <a:ea typeface="Trebuchet MS"/>
          <a:cs typeface="Trebuchet MS"/>
          <a:sym typeface="Trebuchet MS"/>
        </a:defRPr>
      </a:lvl1pPr>
      <a:lvl2pPr>
        <a:defRPr sz="4000">
          <a:solidFill>
            <a:srgbClr val="434342"/>
          </a:solidFill>
          <a:latin typeface="Trebuchet MS"/>
          <a:ea typeface="Trebuchet MS"/>
          <a:cs typeface="Trebuchet MS"/>
          <a:sym typeface="Trebuchet MS"/>
        </a:defRPr>
      </a:lvl2pPr>
      <a:lvl3pPr>
        <a:defRPr sz="4000">
          <a:solidFill>
            <a:srgbClr val="434342"/>
          </a:solidFill>
          <a:latin typeface="Trebuchet MS"/>
          <a:ea typeface="Trebuchet MS"/>
          <a:cs typeface="Trebuchet MS"/>
          <a:sym typeface="Trebuchet MS"/>
        </a:defRPr>
      </a:lvl3pPr>
      <a:lvl4pPr>
        <a:defRPr sz="4000">
          <a:solidFill>
            <a:srgbClr val="434342"/>
          </a:solidFill>
          <a:latin typeface="Trebuchet MS"/>
          <a:ea typeface="Trebuchet MS"/>
          <a:cs typeface="Trebuchet MS"/>
          <a:sym typeface="Trebuchet MS"/>
        </a:defRPr>
      </a:lvl4pPr>
      <a:lvl5pPr>
        <a:defRPr sz="4000">
          <a:solidFill>
            <a:srgbClr val="434342"/>
          </a:solidFill>
          <a:latin typeface="Trebuchet MS"/>
          <a:ea typeface="Trebuchet MS"/>
          <a:cs typeface="Trebuchet MS"/>
          <a:sym typeface="Trebuchet MS"/>
        </a:defRPr>
      </a:lvl5pPr>
      <a:lvl6pPr>
        <a:defRPr sz="4000">
          <a:solidFill>
            <a:srgbClr val="434342"/>
          </a:solidFill>
          <a:latin typeface="Trebuchet MS"/>
          <a:ea typeface="Trebuchet MS"/>
          <a:cs typeface="Trebuchet MS"/>
          <a:sym typeface="Trebuchet MS"/>
        </a:defRPr>
      </a:lvl6pPr>
      <a:lvl7pPr>
        <a:defRPr sz="4000">
          <a:solidFill>
            <a:srgbClr val="434342"/>
          </a:solidFill>
          <a:latin typeface="Trebuchet MS"/>
          <a:ea typeface="Trebuchet MS"/>
          <a:cs typeface="Trebuchet MS"/>
          <a:sym typeface="Trebuchet MS"/>
        </a:defRPr>
      </a:lvl7pPr>
      <a:lvl8pPr>
        <a:defRPr sz="4000">
          <a:solidFill>
            <a:srgbClr val="434342"/>
          </a:solidFill>
          <a:latin typeface="Trebuchet MS"/>
          <a:ea typeface="Trebuchet MS"/>
          <a:cs typeface="Trebuchet MS"/>
          <a:sym typeface="Trebuchet MS"/>
        </a:defRPr>
      </a:lvl8pPr>
      <a:lvl9pPr>
        <a:defRPr sz="4000">
          <a:solidFill>
            <a:srgbClr val="434342"/>
          </a:solidFill>
          <a:latin typeface="Trebuchet MS"/>
          <a:ea typeface="Trebuchet MS"/>
          <a:cs typeface="Trebuchet MS"/>
          <a:sym typeface="Trebuchet MS"/>
        </a:defRPr>
      </a:lvl9pPr>
    </p:titleStyle>
    <p:bodyStyle>
      <a:lvl1pPr marL="365759" indent="-256031">
        <a:spcBef>
          <a:spcPts val="300"/>
        </a:spcBef>
        <a:buClr>
          <a:srgbClr val="08A1D9"/>
        </a:buClr>
        <a:buSzPct val="100000"/>
        <a:buFont typeface="Georgia"/>
        <a:buChar char="•"/>
        <a:defRPr sz="2800">
          <a:latin typeface="Georgia"/>
          <a:ea typeface="Georgia"/>
          <a:cs typeface="Georgia"/>
          <a:sym typeface="Georgia"/>
        </a:defRPr>
      </a:lvl1pPr>
      <a:lvl2pPr marL="677359" indent="-265879">
        <a:spcBef>
          <a:spcPts val="300"/>
        </a:spcBef>
        <a:buClr>
          <a:srgbClr val="08A1D9"/>
        </a:buClr>
        <a:buSzPct val="100000"/>
        <a:buFont typeface="Georgia"/>
        <a:buChar char="▫"/>
        <a:defRPr sz="2800">
          <a:latin typeface="Georgia"/>
          <a:ea typeface="Georgia"/>
          <a:cs typeface="Georgia"/>
          <a:sym typeface="Georgia"/>
        </a:defRPr>
      </a:lvl2pPr>
      <a:lvl3pPr marL="960120" indent="-256032">
        <a:spcBef>
          <a:spcPts val="300"/>
        </a:spcBef>
        <a:buClr>
          <a:srgbClr val="08A1D9"/>
        </a:buClr>
        <a:buSzPct val="100000"/>
        <a:buFont typeface="Georgia"/>
        <a:buChar char="●"/>
        <a:defRPr sz="2800">
          <a:latin typeface="Georgia"/>
          <a:ea typeface="Georgia"/>
          <a:cs typeface="Georgia"/>
          <a:sym typeface="Georgia"/>
        </a:defRPr>
      </a:lvl3pPr>
      <a:lvl4pPr marL="1234439" indent="-256032">
        <a:spcBef>
          <a:spcPts val="300"/>
        </a:spcBef>
        <a:buClr>
          <a:srgbClr val="08A1D9"/>
        </a:buClr>
        <a:buSzPct val="100000"/>
        <a:buFont typeface="Georgia"/>
        <a:buChar char="●"/>
        <a:defRPr sz="2800">
          <a:latin typeface="Georgia"/>
          <a:ea typeface="Georgia"/>
          <a:cs typeface="Georgia"/>
          <a:sym typeface="Georgia"/>
        </a:defRPr>
      </a:lvl4pPr>
      <a:lvl5pPr marL="1463040" indent="-256032">
        <a:spcBef>
          <a:spcPts val="300"/>
        </a:spcBef>
        <a:buClr>
          <a:srgbClr val="08A1D9"/>
        </a:buClr>
        <a:buSzPct val="100000"/>
        <a:buFont typeface="Georgia"/>
        <a:buChar char="▫"/>
        <a:defRPr sz="2800">
          <a:latin typeface="Georgia"/>
          <a:ea typeface="Georgia"/>
          <a:cs typeface="Georgia"/>
          <a:sym typeface="Georgia"/>
        </a:defRPr>
      </a:lvl5pPr>
      <a:lvl6pPr marL="1710944" indent="-284480">
        <a:spcBef>
          <a:spcPts val="300"/>
        </a:spcBef>
        <a:buClr>
          <a:srgbClr val="08A1D9"/>
        </a:buClr>
        <a:buSzPct val="100000"/>
        <a:buFont typeface="Georgia"/>
        <a:buChar char="▫"/>
        <a:defRPr sz="2800">
          <a:latin typeface="Georgia"/>
          <a:ea typeface="Georgia"/>
          <a:cs typeface="Georgia"/>
          <a:sym typeface="Georgia"/>
        </a:defRPr>
      </a:lvl6pPr>
      <a:lvl7pPr marL="1965959" indent="-320039">
        <a:spcBef>
          <a:spcPts val="300"/>
        </a:spcBef>
        <a:buClr>
          <a:srgbClr val="08A1D9"/>
        </a:buClr>
        <a:buSzPct val="100000"/>
        <a:buFont typeface="Georgia"/>
        <a:buChar char="▫"/>
        <a:defRPr sz="2800">
          <a:latin typeface="Georgia"/>
          <a:ea typeface="Georgia"/>
          <a:cs typeface="Georgia"/>
          <a:sym typeface="Georgia"/>
        </a:defRPr>
      </a:lvl7pPr>
      <a:lvl8pPr marL="2188463" indent="-341375">
        <a:spcBef>
          <a:spcPts val="300"/>
        </a:spcBef>
        <a:buClr>
          <a:srgbClr val="08A1D9"/>
        </a:buClr>
        <a:buSzPct val="100000"/>
        <a:buFont typeface="Georgia"/>
        <a:buChar char="◦"/>
        <a:defRPr sz="2800">
          <a:latin typeface="Georgia"/>
          <a:ea typeface="Georgia"/>
          <a:cs typeface="Georgia"/>
          <a:sym typeface="Georgia"/>
        </a:defRPr>
      </a:lvl8pPr>
      <a:lvl9pPr marL="2423159" indent="-365759">
        <a:spcBef>
          <a:spcPts val="300"/>
        </a:spcBef>
        <a:buClr>
          <a:srgbClr val="08A1D9"/>
        </a:buClr>
        <a:buSzPct val="100000"/>
        <a:buFont typeface="Georgia"/>
        <a:buChar char="◦"/>
        <a:defRPr sz="2800">
          <a:latin typeface="Georgia"/>
          <a:ea typeface="Georgia"/>
          <a:cs typeface="Georgia"/>
          <a:sym typeface="Georgia"/>
        </a:defRPr>
      </a:lvl9pPr>
    </p:bodyStyle>
    <p:otherStyle>
      <a:lvl1pPr algn="r">
        <a:defRPr>
          <a:solidFill>
            <a:schemeClr val="tx1"/>
          </a:solidFill>
          <a:latin typeface="+mn-lt"/>
          <a:ea typeface="+mn-ea"/>
          <a:cs typeface="+mn-cs"/>
          <a:sym typeface="Georgia"/>
        </a:defRPr>
      </a:lvl1pPr>
      <a:lvl2pPr indent="457200" algn="r">
        <a:defRPr>
          <a:solidFill>
            <a:schemeClr val="tx1"/>
          </a:solidFill>
          <a:latin typeface="+mn-lt"/>
          <a:ea typeface="+mn-ea"/>
          <a:cs typeface="+mn-cs"/>
          <a:sym typeface="Georgia"/>
        </a:defRPr>
      </a:lvl2pPr>
      <a:lvl3pPr indent="914400" algn="r">
        <a:defRPr>
          <a:solidFill>
            <a:schemeClr val="tx1"/>
          </a:solidFill>
          <a:latin typeface="+mn-lt"/>
          <a:ea typeface="+mn-ea"/>
          <a:cs typeface="+mn-cs"/>
          <a:sym typeface="Georgia"/>
        </a:defRPr>
      </a:lvl3pPr>
      <a:lvl4pPr indent="1371600" algn="r">
        <a:defRPr>
          <a:solidFill>
            <a:schemeClr val="tx1"/>
          </a:solidFill>
          <a:latin typeface="+mn-lt"/>
          <a:ea typeface="+mn-ea"/>
          <a:cs typeface="+mn-cs"/>
          <a:sym typeface="Georgia"/>
        </a:defRPr>
      </a:lvl4pPr>
      <a:lvl5pPr indent="1828800" algn="r">
        <a:defRPr>
          <a:solidFill>
            <a:schemeClr val="tx1"/>
          </a:solidFill>
          <a:latin typeface="+mn-lt"/>
          <a:ea typeface="+mn-ea"/>
          <a:cs typeface="+mn-cs"/>
          <a:sym typeface="Georgia"/>
        </a:defRPr>
      </a:lvl5pPr>
      <a:lvl6pPr indent="2286000" algn="r">
        <a:defRPr>
          <a:solidFill>
            <a:schemeClr val="tx1"/>
          </a:solidFill>
          <a:latin typeface="+mn-lt"/>
          <a:ea typeface="+mn-ea"/>
          <a:cs typeface="+mn-cs"/>
          <a:sym typeface="Georgia"/>
        </a:defRPr>
      </a:lvl6pPr>
      <a:lvl7pPr indent="2743200" algn="r">
        <a:defRPr>
          <a:solidFill>
            <a:schemeClr val="tx1"/>
          </a:solidFill>
          <a:latin typeface="+mn-lt"/>
          <a:ea typeface="+mn-ea"/>
          <a:cs typeface="+mn-cs"/>
          <a:sym typeface="Georgia"/>
        </a:defRPr>
      </a:lvl7pPr>
      <a:lvl8pPr indent="3200400" algn="r">
        <a:defRPr>
          <a:solidFill>
            <a:schemeClr val="tx1"/>
          </a:solidFill>
          <a:latin typeface="+mn-lt"/>
          <a:ea typeface="+mn-ea"/>
          <a:cs typeface="+mn-cs"/>
          <a:sym typeface="Georgia"/>
        </a:defRPr>
      </a:lvl8pPr>
      <a:lvl9pPr indent="3657600" algn="r">
        <a:defRPr>
          <a:solidFill>
            <a:schemeClr val="tx1"/>
          </a:solidFill>
          <a:latin typeface="+mn-lt"/>
          <a:ea typeface="+mn-ea"/>
          <a:cs typeface="+mn-cs"/>
          <a:sym typeface="Georgi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heraud@unistra.fr"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xfrm>
            <a:off x="180019" y="1574796"/>
            <a:ext cx="8458201" cy="1884071"/>
          </a:xfrm>
          <a:prstGeom prst="rect">
            <a:avLst/>
          </a:prstGeom>
          <a:solidFill/>
        </p:spPr>
        <p:txBody>
          <a:bodyPr lIns="0" tIns="0" rIns="0" bIns="0"/>
          <a:lstStyle/>
          <a:p>
            <a:pPr lvl="0">
              <a:defRPr sz="1800">
                <a:solidFill>
                  <a:srgbClr val="000000"/>
                </a:solidFill>
              </a:defRPr>
            </a:pPr>
            <a:r>
              <a:rPr sz="3900" b="1" i="1">
                <a:solidFill>
                  <a:srgbClr val="5ACEF9"/>
                </a:solidFill>
              </a:rPr>
              <a:t>Knowledge Angels in B to B:  </a:t>
            </a:r>
            <a:br>
              <a:rPr sz="3900" b="1" i="1">
                <a:solidFill>
                  <a:srgbClr val="5ACEF9"/>
                </a:solidFill>
              </a:rPr>
            </a:br>
            <a:r>
              <a:rPr sz="3900" b="1" i="1">
                <a:solidFill>
                  <a:srgbClr val="5ACEF9"/>
                </a:solidFill>
              </a:rPr>
              <a:t>An ideal human resource for innovation </a:t>
            </a:r>
          </a:p>
        </p:txBody>
      </p:sp>
      <p:sp>
        <p:nvSpPr>
          <p:cNvPr id="77" name="Shape 77"/>
          <p:cNvSpPr>
            <a:spLocks noGrp="1"/>
          </p:cNvSpPr>
          <p:nvPr>
            <p:ph type="body" idx="1"/>
          </p:nvPr>
        </p:nvSpPr>
        <p:spPr>
          <a:xfrm>
            <a:off x="323528" y="4653136"/>
            <a:ext cx="6912768" cy="1752601"/>
          </a:xfrm>
          <a:prstGeom prst="rect">
            <a:avLst/>
          </a:prstGeom>
        </p:spPr>
        <p:txBody>
          <a:bodyPr/>
          <a:lstStyle/>
          <a:p>
            <a:pPr lvl="0">
              <a:lnSpc>
                <a:spcPct val="90000"/>
              </a:lnSpc>
              <a:defRPr sz="1800">
                <a:solidFill>
                  <a:srgbClr val="000000"/>
                </a:solidFill>
              </a:defRPr>
            </a:pPr>
            <a:r>
              <a:rPr sz="2800"/>
              <a:t>Jean-Alain HERAUD</a:t>
            </a:r>
          </a:p>
          <a:p>
            <a:pPr lvl="0">
              <a:lnSpc>
                <a:spcPct val="90000"/>
              </a:lnSpc>
              <a:defRPr sz="1800">
                <a:solidFill>
                  <a:srgbClr val="000000"/>
                </a:solidFill>
              </a:defRPr>
            </a:pPr>
            <a:r>
              <a:rPr sz="2800"/>
              <a:t> Professor of economics</a:t>
            </a:r>
          </a:p>
          <a:p>
            <a:pPr lvl="0">
              <a:lnSpc>
                <a:spcPct val="90000"/>
              </a:lnSpc>
              <a:defRPr sz="1800">
                <a:solidFill>
                  <a:srgbClr val="000000"/>
                </a:solidFill>
              </a:defRPr>
            </a:pPr>
            <a:endParaRPr sz="2000">
              <a:solidFill>
                <a:srgbClr val="0070C0"/>
              </a:solidFill>
            </a:endParaRPr>
          </a:p>
          <a:p>
            <a:pPr lvl="0">
              <a:defRPr sz="1800">
                <a:solidFill>
                  <a:srgbClr val="000000"/>
                </a:solidFill>
              </a:defRPr>
            </a:pPr>
            <a:r>
              <a:rPr sz="2400">
                <a:solidFill>
                  <a:srgbClr val="0070C0"/>
                </a:solidFill>
              </a:rPr>
              <a:t>Université de Strasbourg, France</a:t>
            </a:r>
          </a:p>
        </p:txBody>
      </p:sp>
      <p:pic>
        <p:nvPicPr>
          <p:cNvPr id="78" name="image2.pdf"/>
          <p:cNvPicPr/>
          <p:nvPr/>
        </p:nvPicPr>
        <p:blipFill>
          <a:blip r:embed="rId3">
            <a:extLst/>
          </a:blip>
          <a:stretch>
            <a:fillRect/>
          </a:stretch>
        </p:blipFill>
        <p:spPr>
          <a:xfrm>
            <a:off x="6948264" y="5661247"/>
            <a:ext cx="2011363" cy="982664"/>
          </a:xfrm>
          <a:prstGeom prst="rect">
            <a:avLst/>
          </a:prstGeom>
          <a:ln w="12700">
            <a:miter lim="400000"/>
          </a:ln>
        </p:spPr>
      </p:pic>
      <p:sp>
        <p:nvSpPr>
          <p:cNvPr id="79" name="Shape 79"/>
          <p:cNvSpPr/>
          <p:nvPr/>
        </p:nvSpPr>
        <p:spPr>
          <a:xfrm>
            <a:off x="179511" y="620687"/>
            <a:ext cx="2232250" cy="945821"/>
          </a:xfrm>
          <a:prstGeom prst="rect">
            <a:avLst/>
          </a:prstGeom>
          <a:solidFill>
            <a:srgbClr val="434342"/>
          </a:solidFill>
          <a:ln w="12700">
            <a:miter lim="400000"/>
          </a:ln>
          <a:extLst>
            <a:ext uri="{C572A759-6A51-4108-AA02-DFA0A04FC94B}">
              <ma14:wrappingTextBoxFlag xmlns="" xmlns:ma14="http://schemas.microsoft.com/office/mac/drawingml/2011/main" val="1"/>
            </a:ext>
          </a:extLst>
        </p:spPr>
        <p:txBody>
          <a:bodyPr lIns="0" tIns="0" rIns="0" bIns="0">
            <a:spAutoFit/>
          </a:bodyPr>
          <a:lstStyle/>
          <a:p>
            <a:pPr lvl="0" defTabSz="457200">
              <a:lnSpc>
                <a:spcPct val="117999"/>
              </a:lnSpc>
            </a:pPr>
            <a:r>
              <a:rPr sz="2500">
                <a:solidFill>
                  <a:srgbClr val="FFFFFF"/>
                </a:solidFill>
                <a:latin typeface="+mn-lt"/>
                <a:ea typeface="+mn-ea"/>
                <a:cs typeface="+mn-cs"/>
                <a:sym typeface="Helvetica Neue"/>
              </a:rPr>
              <a:t>Tokyo</a:t>
            </a:r>
          </a:p>
          <a:p>
            <a:pPr lvl="0"/>
            <a:r>
              <a:rPr sz="2600">
                <a:solidFill>
                  <a:srgbClr val="FFFFFF"/>
                </a:solidFill>
              </a:rPr>
              <a:t>April</a:t>
            </a:r>
            <a:r>
              <a:rPr sz="2800">
                <a:solidFill>
                  <a:srgbClr val="FFFFFF"/>
                </a:solidFill>
              </a:rPr>
              <a:t> 2015 </a:t>
            </a:r>
          </a:p>
        </p:txBody>
      </p:sp>
      <p:sp>
        <p:nvSpPr>
          <p:cNvPr id="80" name="Shape 80"/>
          <p:cNvSpPr/>
          <p:nvPr/>
        </p:nvSpPr>
        <p:spPr>
          <a:xfrm>
            <a:off x="158691" y="99572"/>
            <a:ext cx="1299414" cy="769687"/>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defTabSz="457200">
              <a:lnSpc>
                <a:spcPct val="117999"/>
              </a:lnSpc>
              <a:defRPr sz="2200">
                <a:solidFill>
                  <a:srgbClr val="FFFFFF"/>
                </a:solidFill>
                <a:latin typeface="+mn-lt"/>
                <a:ea typeface="+mn-ea"/>
                <a:cs typeface="+mn-cs"/>
                <a:sym typeface="Helvetica Neue"/>
              </a:defRPr>
            </a:lvl1pPr>
          </a:lstStyle>
          <a:p>
            <a:pPr lvl="0">
              <a:defRPr sz="1800">
                <a:solidFill>
                  <a:srgbClr val="000000"/>
                </a:solidFill>
              </a:defRPr>
            </a:pPr>
            <a:r>
              <a:rPr sz="2200">
                <a:solidFill>
                  <a:srgbClr val="FFFFFF"/>
                </a:solidFill>
              </a:rPr>
              <a:t>東洋大学</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2013</a:t>
            </a:r>
          </a:p>
        </p:txBody>
      </p:sp>
      <p:sp>
        <p:nvSpPr>
          <p:cNvPr id="127" name="Shape 127"/>
          <p:cNvSpPr>
            <a:spLocks noGrp="1"/>
          </p:cNvSpPr>
          <p:nvPr>
            <p:ph type="title"/>
          </p:nvPr>
        </p:nvSpPr>
        <p:spPr>
          <a:xfrm>
            <a:off x="457200" y="1143000"/>
            <a:ext cx="8229600" cy="1066800"/>
          </a:xfrm>
          <a:prstGeom prst="rect">
            <a:avLst/>
          </a:prstGeom>
        </p:spPr>
        <p:txBody>
          <a:bodyPr/>
          <a:lstStyle/>
          <a:p>
            <a:pPr lvl="0" algn="ctr">
              <a:defRPr sz="1800">
                <a:solidFill>
                  <a:srgbClr val="000000"/>
                </a:solidFill>
              </a:defRPr>
            </a:pPr>
            <a:r>
              <a:rPr sz="4000">
                <a:solidFill>
                  <a:srgbClr val="7030A0"/>
                </a:solidFill>
              </a:rPr>
              <a:t>« </a:t>
            </a:r>
            <a:r>
              <a:rPr sz="4000" i="1">
                <a:solidFill>
                  <a:srgbClr val="7030A0"/>
                </a:solidFill>
              </a:rPr>
              <a:t>Novel and appropriate</a:t>
            </a:r>
            <a:r>
              <a:rPr sz="4000">
                <a:solidFill>
                  <a:srgbClr val="7030A0"/>
                </a:solidFill>
              </a:rPr>
              <a:t> » ?</a:t>
            </a:r>
          </a:p>
        </p:txBody>
      </p:sp>
      <p:sp>
        <p:nvSpPr>
          <p:cNvPr id="128" name="Shape 128"/>
          <p:cNvSpPr>
            <a:spLocks noGrp="1"/>
          </p:cNvSpPr>
          <p:nvPr>
            <p:ph type="body" idx="1"/>
          </p:nvPr>
        </p:nvSpPr>
        <p:spPr>
          <a:xfrm>
            <a:off x="457200" y="2249423"/>
            <a:ext cx="8229600" cy="4325113"/>
          </a:xfrm>
          <a:prstGeom prst="rect">
            <a:avLst/>
          </a:prstGeom>
        </p:spPr>
        <p:txBody>
          <a:bodyPr/>
          <a:lstStyle/>
          <a:p>
            <a:pPr marL="256031" lvl="0" indent="-146304">
              <a:buSzTx/>
              <a:buNone/>
              <a:defRPr sz="1800"/>
            </a:pPr>
            <a:r>
              <a:rPr sz="2800">
                <a:solidFill>
                  <a:srgbClr val="C00000"/>
                </a:solidFill>
              </a:rPr>
              <a:t>« Before you build a better mousetrap, it helps to know if there are any mice out there »</a:t>
            </a:r>
          </a:p>
          <a:p>
            <a:pPr marL="256031" lvl="0" indent="-146304">
              <a:buSzTx/>
              <a:buNone/>
              <a:defRPr sz="1800"/>
            </a:pPr>
            <a:r>
              <a:rPr sz="1600"/>
              <a:t>	Mortimer B. Zuckerman, quoted by Williams&amp;Yang in Sternberg </a:t>
            </a:r>
            <a:r>
              <a:rPr sz="1600" i="1"/>
              <a:t>et al. </a:t>
            </a:r>
            <a:r>
              <a:rPr sz="1600"/>
              <a:t>(2008) in the chapter on </a:t>
            </a:r>
            <a:r>
              <a:rPr sz="1600" i="1"/>
              <a:t>organizational creativity</a:t>
            </a:r>
          </a:p>
          <a:p>
            <a:pPr marL="256031" lvl="0" indent="-146304">
              <a:buSzTx/>
              <a:buNone/>
              <a:defRPr sz="1800"/>
            </a:pPr>
            <a:r>
              <a:rPr sz="3000">
                <a:solidFill>
                  <a:srgbClr val="7030A0"/>
                </a:solidFill>
              </a:rPr>
              <a:t>Comments:</a:t>
            </a:r>
          </a:p>
          <a:p>
            <a:pPr lvl="0">
              <a:defRPr sz="1800"/>
            </a:pPr>
            <a:r>
              <a:rPr sz="2800"/>
              <a:t>If you invent a better mousetrap, you can patent it (this is </a:t>
            </a:r>
            <a:r>
              <a:rPr sz="2800" i="1"/>
              <a:t>technological creativity</a:t>
            </a:r>
            <a:r>
              <a:rPr sz="2800"/>
              <a:t>)</a:t>
            </a:r>
          </a:p>
          <a:p>
            <a:pPr lvl="0">
              <a:defRPr sz="1800"/>
            </a:pPr>
            <a:r>
              <a:rPr sz="2800"/>
              <a:t>But if there is little or no use of it, you will never get an innovation in the sense of Schumpeter (</a:t>
            </a:r>
            <a:r>
              <a:rPr sz="2800" i="1"/>
              <a:t>economic creativity</a:t>
            </a:r>
            <a:r>
              <a:rPr sz="2800"/>
              <a:t>)</a:t>
            </a:r>
          </a:p>
        </p:txBody>
      </p:sp>
      <p:sp>
        <p:nvSpPr>
          <p:cNvPr id="129" name="Shape 129"/>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10</a:t>
            </a:fld>
            <a:endParaRPr>
              <a:solidFill>
                <a:srgbClr val="FFFFFF"/>
              </a:solidFill>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32" name="Shape 132"/>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b="1" i="1">
                <a:solidFill>
                  <a:srgbClr val="F96A1B"/>
                </a:solidFill>
              </a:rPr>
              <a:t>How can KIBS be creative in problem solving activities?</a:t>
            </a:r>
          </a:p>
        </p:txBody>
      </p:sp>
      <p:sp>
        <p:nvSpPr>
          <p:cNvPr id="133" name="Shape 133"/>
          <p:cNvSpPr>
            <a:spLocks noGrp="1"/>
          </p:cNvSpPr>
          <p:nvPr>
            <p:ph type="body" idx="1"/>
          </p:nvPr>
        </p:nvSpPr>
        <p:spPr>
          <a:xfrm>
            <a:off x="755649" y="1916113"/>
            <a:ext cx="7561265" cy="4393208"/>
          </a:xfrm>
          <a:prstGeom prst="rect">
            <a:avLst/>
          </a:prstGeom>
        </p:spPr>
        <p:txBody>
          <a:bodyPr/>
          <a:lstStyle/>
          <a:p>
            <a:pPr marL="0" lvl="0" indent="0">
              <a:spcBef>
                <a:spcPts val="0"/>
              </a:spcBef>
              <a:buClrTx/>
              <a:buSzTx/>
              <a:buFontTx/>
              <a:buNone/>
              <a:defRPr sz="1800"/>
            </a:pPr>
            <a:r>
              <a:rPr sz="2000">
                <a:solidFill>
                  <a:srgbClr val="434342"/>
                </a:solidFill>
                <a:latin typeface="Trebuchet MS"/>
                <a:ea typeface="Trebuchet MS"/>
                <a:cs typeface="Trebuchet MS"/>
                <a:sym typeface="Trebuchet MS"/>
              </a:rPr>
              <a:t>They do not necessarily invent new solutions for </a:t>
            </a:r>
            <a:r>
              <a:rPr sz="2000" i="1">
                <a:solidFill>
                  <a:srgbClr val="434342"/>
                </a:solidFill>
              </a:rPr>
              <a:t>generic problems </a:t>
            </a:r>
            <a:r>
              <a:rPr sz="2000">
                <a:solidFill>
                  <a:srgbClr val="434342"/>
                </a:solidFill>
                <a:latin typeface="Trebuchet MS"/>
                <a:ea typeface="Trebuchet MS"/>
                <a:cs typeface="Trebuchet MS"/>
                <a:sym typeface="Trebuchet MS"/>
              </a:rPr>
              <a:t>(leading to patents, copyrights…) but:</a:t>
            </a:r>
          </a:p>
          <a:p>
            <a:pPr marL="0" lvl="0" indent="0">
              <a:spcBef>
                <a:spcPts val="0"/>
              </a:spcBef>
              <a:buClrTx/>
              <a:buSzTx/>
              <a:buFontTx/>
              <a:buNone/>
              <a:defRPr sz="1800"/>
            </a:pPr>
            <a:endParaRPr sz="2000" i="1">
              <a:solidFill>
                <a:srgbClr val="434342"/>
              </a:solidFill>
            </a:endParaRPr>
          </a:p>
          <a:p>
            <a:pPr marL="292607" lvl="0" indent="-182879">
              <a:defRPr sz="1800"/>
            </a:pPr>
            <a:r>
              <a:rPr sz="2000"/>
              <a:t> If a consultant applies a good solution observed in a context to another context, it is a form of </a:t>
            </a:r>
            <a:r>
              <a:rPr sz="2000" i="1">
                <a:solidFill>
                  <a:srgbClr val="7030A0"/>
                </a:solidFill>
              </a:rPr>
              <a:t>novelty.</a:t>
            </a:r>
          </a:p>
          <a:p>
            <a:pPr marL="292607" lvl="0" indent="-182879">
              <a:defRPr sz="1800"/>
            </a:pPr>
            <a:r>
              <a:rPr sz="2000"/>
              <a:t>Furthermore, if the consultant is a good professional, the application will be </a:t>
            </a:r>
            <a:r>
              <a:rPr sz="2000" i="1"/>
              <a:t>adapted</a:t>
            </a:r>
            <a:r>
              <a:rPr sz="2000"/>
              <a:t> to the new client’s context: the solution is </a:t>
            </a:r>
            <a:r>
              <a:rPr sz="2000" i="1">
                <a:solidFill>
                  <a:srgbClr val="7030A0"/>
                </a:solidFill>
              </a:rPr>
              <a:t>appropriate</a:t>
            </a:r>
            <a:r>
              <a:rPr sz="2000"/>
              <a:t>.</a:t>
            </a:r>
          </a:p>
          <a:p>
            <a:pPr marL="292607" lvl="0" indent="-182879">
              <a:defRPr sz="1800"/>
            </a:pPr>
            <a:r>
              <a:rPr sz="2000"/>
              <a:t>This is not simple knowledge transfer (ordinary problem solving), but </a:t>
            </a:r>
            <a:r>
              <a:rPr sz="2000">
                <a:solidFill>
                  <a:srgbClr val="7030A0"/>
                </a:solidFill>
              </a:rPr>
              <a:t>creative adaptation that could lead to innovation at the client’s level.</a:t>
            </a:r>
          </a:p>
        </p:txBody>
      </p:sp>
      <p:sp>
        <p:nvSpPr>
          <p:cNvPr id="134" name="Shape 134"/>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11</a:t>
            </a:fld>
            <a:endParaRPr>
              <a:solidFill>
                <a:srgbClr val="FFFFFF"/>
              </a:solidFill>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37" name="Shape 137"/>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b="1" i="1">
                <a:solidFill>
                  <a:srgbClr val="F96A1B"/>
                </a:solidFill>
              </a:rPr>
              <a:t>Are consultants simple knowledge brokers or knowledge translators?</a:t>
            </a:r>
          </a:p>
        </p:txBody>
      </p:sp>
      <p:sp>
        <p:nvSpPr>
          <p:cNvPr id="138" name="Shape 138"/>
          <p:cNvSpPr>
            <a:spLocks noGrp="1"/>
          </p:cNvSpPr>
          <p:nvPr>
            <p:ph type="body" idx="1"/>
          </p:nvPr>
        </p:nvSpPr>
        <p:spPr>
          <a:xfrm>
            <a:off x="755649" y="1916113"/>
            <a:ext cx="7561265" cy="4393208"/>
          </a:xfrm>
          <a:prstGeom prst="rect">
            <a:avLst/>
          </a:prstGeom>
        </p:spPr>
        <p:txBody>
          <a:bodyPr/>
          <a:lstStyle/>
          <a:p>
            <a:pPr marL="292607" lvl="0" indent="-182879">
              <a:defRPr sz="1800"/>
            </a:pPr>
            <a:r>
              <a:rPr sz="2000"/>
              <a:t>Metaphore of the </a:t>
            </a:r>
            <a:r>
              <a:rPr sz="2000">
                <a:solidFill>
                  <a:srgbClr val="7030A0"/>
                </a:solidFill>
              </a:rPr>
              <a:t>language</a:t>
            </a:r>
            <a:endParaRPr sz="2000" i="1">
              <a:solidFill>
                <a:srgbClr val="7030A0"/>
              </a:solidFill>
            </a:endParaRPr>
          </a:p>
          <a:p>
            <a:pPr marL="582402" lvl="1" indent="-170922">
              <a:buClr>
                <a:srgbClr val="F96A1B"/>
              </a:buClr>
              <a:defRPr sz="1800"/>
            </a:pPr>
            <a:r>
              <a:rPr>
                <a:solidFill>
                  <a:srgbClr val="406823"/>
                </a:solidFill>
              </a:rPr>
              <a:t> To translate is not to copy-paste in another language</a:t>
            </a:r>
            <a:endParaRPr i="1">
              <a:solidFill>
                <a:srgbClr val="406823"/>
              </a:solidFill>
            </a:endParaRPr>
          </a:p>
          <a:p>
            <a:pPr marL="582402" lvl="1" indent="-170922">
              <a:buClr>
                <a:srgbClr val="F96A1B"/>
              </a:buClr>
              <a:defRPr sz="1800"/>
            </a:pPr>
            <a:r>
              <a:rPr>
                <a:solidFill>
                  <a:srgbClr val="406823"/>
                </a:solidFill>
              </a:rPr>
              <a:t>In translating you learn : because the process raises questions about the subject, defies your own language; can lead to errors (and there is always something to learn from  errors); etc.</a:t>
            </a:r>
            <a:endParaRPr sz="2600">
              <a:solidFill>
                <a:srgbClr val="406823"/>
              </a:solidFill>
            </a:endParaRPr>
          </a:p>
          <a:p>
            <a:pPr marL="658368" lvl="1" indent="-246887">
              <a:buClr>
                <a:srgbClr val="F96A1B"/>
              </a:buClr>
              <a:defRPr sz="1800"/>
            </a:pPr>
            <a:endParaRPr>
              <a:solidFill>
                <a:srgbClr val="F96A1B"/>
              </a:solidFill>
            </a:endParaRPr>
          </a:p>
          <a:p>
            <a:pPr marL="292607" lvl="0" indent="-182879">
              <a:defRPr sz="1800"/>
            </a:pPr>
            <a:r>
              <a:rPr sz="2000"/>
              <a:t>Translation is also creative because it forces to abstract from a context before applying to another. You get closer to the essence of things.</a:t>
            </a:r>
          </a:p>
        </p:txBody>
      </p:sp>
      <p:sp>
        <p:nvSpPr>
          <p:cNvPr id="139" name="Shape 139"/>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12</a:t>
            </a:fld>
            <a:endParaRPr>
              <a:solidFill>
                <a:srgbClr val="FFFFFF"/>
              </a:solidFill>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42" name="Shape 142"/>
          <p:cNvSpPr>
            <a:spLocks noGrp="1"/>
          </p:cNvSpPr>
          <p:nvPr>
            <p:ph type="body" idx="1"/>
          </p:nvPr>
        </p:nvSpPr>
        <p:spPr>
          <a:xfrm>
            <a:off x="457200" y="2249423"/>
            <a:ext cx="8229600" cy="4325113"/>
          </a:xfrm>
          <a:prstGeom prst="rect">
            <a:avLst/>
          </a:prstGeom>
        </p:spPr>
        <p:txBody>
          <a:bodyPr/>
          <a:lstStyle>
            <a:lvl1pPr marL="0" indent="109728">
              <a:buSzTx/>
              <a:buNone/>
            </a:lvl1pPr>
          </a:lstStyle>
          <a:p>
            <a:pPr lvl="0">
              <a:defRPr sz="1800"/>
            </a:pPr>
            <a:r>
              <a:rPr sz="2800"/>
              <a:t>Observations are not purely recycled, they must be conceptualized</a:t>
            </a:r>
          </a:p>
        </p:txBody>
      </p:sp>
      <p:sp>
        <p:nvSpPr>
          <p:cNvPr id="143" name="Shape 143"/>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13</a:t>
            </a:fld>
            <a:endParaRPr>
              <a:solidFill>
                <a:srgbClr val="FFFFFF"/>
              </a:solidFill>
            </a:endParaRPr>
          </a:p>
        </p:txBody>
      </p:sp>
      <p:pic>
        <p:nvPicPr>
          <p:cNvPr id="144" name="image4.pdf"/>
          <p:cNvPicPr/>
          <p:nvPr/>
        </p:nvPicPr>
        <p:blipFill>
          <a:blip r:embed="rId2">
            <a:extLst/>
          </a:blip>
          <a:stretch>
            <a:fillRect/>
          </a:stretch>
        </p:blipFill>
        <p:spPr>
          <a:xfrm>
            <a:off x="-7724" y="3212975"/>
            <a:ext cx="9120773" cy="3024337"/>
          </a:xfrm>
          <a:prstGeom prst="rect">
            <a:avLst/>
          </a:prstGeom>
          <a:ln w="12700">
            <a:miter lim="400000"/>
          </a:ln>
        </p:spPr>
      </p:pic>
      <p:sp>
        <p:nvSpPr>
          <p:cNvPr id="145" name="Shape 145"/>
          <p:cNvSpPr/>
          <p:nvPr/>
        </p:nvSpPr>
        <p:spPr>
          <a:xfrm>
            <a:off x="323527" y="293008"/>
            <a:ext cx="8229601" cy="1425576"/>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a:r>
              <a:rPr sz="4000">
                <a:solidFill>
                  <a:srgbClr val="434342"/>
                </a:solidFill>
                <a:latin typeface="Trebuchet MS"/>
                <a:ea typeface="Trebuchet MS"/>
                <a:cs typeface="Trebuchet MS"/>
                <a:sym typeface="Trebuchet MS"/>
              </a:rPr>
              <a:t/>
            </a:r>
            <a:br>
              <a:rPr sz="4000">
                <a:solidFill>
                  <a:srgbClr val="434342"/>
                </a:solidFill>
                <a:latin typeface="Trebuchet MS"/>
                <a:ea typeface="Trebuchet MS"/>
                <a:cs typeface="Trebuchet MS"/>
                <a:sym typeface="Trebuchet MS"/>
              </a:rPr>
            </a:br>
            <a:r>
              <a:rPr sz="2800" b="1" i="1">
                <a:solidFill>
                  <a:srgbClr val="F96A1B"/>
                </a:solidFill>
                <a:latin typeface="Trebuchet MS"/>
                <a:ea typeface="Trebuchet MS"/>
                <a:cs typeface="Trebuchet MS"/>
                <a:sym typeface="Trebuchet MS"/>
              </a:rPr>
              <a:t>Cognitive scheme </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48" name="Shape 148"/>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b="1" i="1">
                <a:solidFill>
                  <a:srgbClr val="F96A1B"/>
                </a:solidFill>
              </a:rPr>
              <a:t>How can some </a:t>
            </a:r>
            <a:r>
              <a:rPr sz="2604" b="1" i="1">
                <a:solidFill>
                  <a:srgbClr val="405876"/>
                </a:solidFill>
              </a:rPr>
              <a:t>individuals</a:t>
            </a:r>
            <a:r>
              <a:rPr sz="2604" b="1" i="1">
                <a:solidFill>
                  <a:srgbClr val="F96A1B"/>
                </a:solidFill>
              </a:rPr>
              <a:t> be vectors of creativity in the KIBS business?</a:t>
            </a:r>
          </a:p>
        </p:txBody>
      </p:sp>
      <p:sp>
        <p:nvSpPr>
          <p:cNvPr id="149" name="Shape 149"/>
          <p:cNvSpPr>
            <a:spLocks noGrp="1"/>
          </p:cNvSpPr>
          <p:nvPr>
            <p:ph type="body" idx="1"/>
          </p:nvPr>
        </p:nvSpPr>
        <p:spPr>
          <a:xfrm>
            <a:off x="791368" y="1972579"/>
            <a:ext cx="7561264" cy="4393208"/>
          </a:xfrm>
          <a:prstGeom prst="rect">
            <a:avLst/>
          </a:prstGeom>
        </p:spPr>
        <p:txBody>
          <a:bodyPr/>
          <a:lstStyle/>
          <a:p>
            <a:pPr marL="292607" lvl="0" indent="-182879">
              <a:defRPr sz="1800"/>
            </a:pPr>
            <a:r>
              <a:rPr sz="2000"/>
              <a:t>Some individuals have to a high degree the capability to recognize that a particular problem or a particular solution belongs to a </a:t>
            </a:r>
            <a:r>
              <a:rPr sz="2000">
                <a:solidFill>
                  <a:srgbClr val="7030A0"/>
                </a:solidFill>
              </a:rPr>
              <a:t>general pattern</a:t>
            </a:r>
            <a:r>
              <a:rPr sz="2000"/>
              <a:t>. This pattern is the link between different concrete situations. A process of translation is now possible. </a:t>
            </a:r>
          </a:p>
          <a:p>
            <a:pPr marL="292607" lvl="0" indent="-182879">
              <a:defRPr sz="1800"/>
            </a:pPr>
            <a:r>
              <a:rPr sz="2000"/>
              <a:t>Such a </a:t>
            </a:r>
            <a:r>
              <a:rPr sz="2000" i="1">
                <a:solidFill>
                  <a:srgbClr val="7030A0"/>
                </a:solidFill>
              </a:rPr>
              <a:t>wisdom</a:t>
            </a:r>
            <a:r>
              <a:rPr sz="2000">
                <a:solidFill>
                  <a:srgbClr val="7030A0"/>
                </a:solidFill>
              </a:rPr>
              <a:t> </a:t>
            </a:r>
            <a:r>
              <a:rPr sz="2000"/>
              <a:t>(it is more than pure knowledge) allow  them to propose the </a:t>
            </a:r>
            <a:r>
              <a:rPr sz="2000">
                <a:solidFill>
                  <a:srgbClr val="7030A0"/>
                </a:solidFill>
              </a:rPr>
              <a:t>translation from one context to another</a:t>
            </a:r>
            <a:r>
              <a:rPr sz="2000"/>
              <a:t>: </a:t>
            </a:r>
          </a:p>
          <a:p>
            <a:pPr marL="582402" lvl="1" indent="-170922">
              <a:buClr>
                <a:srgbClr val="F96A1B"/>
              </a:buClr>
              <a:defRPr sz="1800"/>
            </a:pPr>
            <a:r>
              <a:rPr>
                <a:solidFill>
                  <a:srgbClr val="F96A1B"/>
                </a:solidFill>
              </a:rPr>
              <a:t>Problem A is perceived as similar to problem B in a certain way; therefore an existing solution for A could maybe be adapted to B.</a:t>
            </a:r>
            <a:endParaRPr sz="2600">
              <a:solidFill>
                <a:srgbClr val="F96A1B"/>
              </a:solidFill>
            </a:endParaRPr>
          </a:p>
          <a:p>
            <a:pPr marL="582402" lvl="1" indent="-170922">
              <a:buClr>
                <a:srgbClr val="F96A1B"/>
              </a:buClr>
              <a:defRPr sz="1800"/>
            </a:pPr>
            <a:r>
              <a:rPr>
                <a:solidFill>
                  <a:srgbClr val="F96A1B"/>
                </a:solidFill>
              </a:rPr>
              <a:t>Solution X seems to have general properties; why not adapting it to other contexts?</a:t>
            </a:r>
            <a:endParaRPr sz="2600">
              <a:solidFill>
                <a:srgbClr val="F96A1B"/>
              </a:solidFill>
            </a:endParaRPr>
          </a:p>
          <a:p>
            <a:pPr marL="292607" lvl="0" indent="-182879">
              <a:defRPr sz="1800"/>
            </a:pPr>
            <a:r>
              <a:rPr sz="2000"/>
              <a:t>This is the specific way in which </a:t>
            </a:r>
            <a:r>
              <a:rPr sz="2000">
                <a:solidFill>
                  <a:srgbClr val="7030A0"/>
                </a:solidFill>
              </a:rPr>
              <a:t>KIBS can be very "innovative"</a:t>
            </a:r>
            <a:r>
              <a:rPr sz="2000"/>
              <a:t>. (Of course, the final innovation will be at the level of the client firm, as well as its implementation and the economic risk).</a:t>
            </a:r>
          </a:p>
        </p:txBody>
      </p:sp>
      <p:sp>
        <p:nvSpPr>
          <p:cNvPr id="150" name="Shape 150"/>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14</a:t>
            </a:fld>
            <a:endParaRPr>
              <a:solidFill>
                <a:srgbClr val="FFFFFF"/>
              </a:solidFill>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53" name="Shape 153"/>
          <p:cNvSpPr>
            <a:spLocks noGrp="1"/>
          </p:cNvSpPr>
          <p:nvPr>
            <p:ph type="title"/>
          </p:nvPr>
        </p:nvSpPr>
        <p:spPr>
          <a:xfrm>
            <a:off x="457200" y="274638"/>
            <a:ext cx="8229600" cy="1425576"/>
          </a:xfrm>
          <a:prstGeom prst="rect">
            <a:avLst/>
          </a:prstGeom>
        </p:spPr>
        <p:txBody>
          <a:bodyPr lIns="0" tIns="0" rIns="0" bIns="0" anchor="t"/>
          <a:lstStyle/>
          <a:p>
            <a:pPr lvl="0">
              <a:defRPr sz="1800">
                <a:solidFill>
                  <a:srgbClr val="000000"/>
                </a:solidFill>
              </a:defRPr>
            </a:pPr>
            <a:r>
              <a:rPr sz="4000">
                <a:solidFill>
                  <a:srgbClr val="434342"/>
                </a:solidFill>
              </a:rPr>
              <a:t/>
            </a:r>
            <a:br>
              <a:rPr sz="4000">
                <a:solidFill>
                  <a:srgbClr val="434342"/>
                </a:solidFill>
              </a:rPr>
            </a:br>
            <a:r>
              <a:rPr sz="2800" b="1" i="1">
                <a:solidFill>
                  <a:srgbClr val="F96A1B"/>
                </a:solidFill>
              </a:rPr>
              <a:t>Models of knowledge creation</a:t>
            </a:r>
          </a:p>
        </p:txBody>
      </p:sp>
      <p:sp>
        <p:nvSpPr>
          <p:cNvPr id="154" name="Shape 154"/>
          <p:cNvSpPr>
            <a:spLocks noGrp="1"/>
          </p:cNvSpPr>
          <p:nvPr>
            <p:ph type="body" idx="1"/>
          </p:nvPr>
        </p:nvSpPr>
        <p:spPr>
          <a:xfrm>
            <a:off x="755575" y="1844824"/>
            <a:ext cx="7561265" cy="4393208"/>
          </a:xfrm>
          <a:prstGeom prst="rect">
            <a:avLst/>
          </a:prstGeom>
        </p:spPr>
        <p:txBody>
          <a:bodyPr/>
          <a:lstStyle/>
          <a:p>
            <a:pPr marL="292607" lvl="0" indent="-182879">
              <a:defRPr sz="1800"/>
            </a:pPr>
            <a:r>
              <a:rPr sz="2000"/>
              <a:t>A superficial vision of </a:t>
            </a:r>
            <a:r>
              <a:rPr sz="2000" i="1"/>
              <a:t>creativity</a:t>
            </a:r>
            <a:r>
              <a:rPr sz="2000"/>
              <a:t> tends to depict innovation with a biological model of genetic crossing:</a:t>
            </a:r>
          </a:p>
          <a:p>
            <a:pPr marL="563411" lvl="1" indent="-151931">
              <a:buClr>
                <a:srgbClr val="F96A1B"/>
              </a:buClr>
              <a:defRPr sz="1800"/>
            </a:pPr>
            <a:r>
              <a:rPr sz="1600">
                <a:solidFill>
                  <a:srgbClr val="F96A1B"/>
                </a:solidFill>
              </a:rPr>
              <a:t>New ideas are recombinations of existing ones (like gene crossing produces new species)</a:t>
            </a:r>
            <a:endParaRPr sz="2600">
              <a:solidFill>
                <a:srgbClr val="F96A1B"/>
              </a:solidFill>
            </a:endParaRPr>
          </a:p>
          <a:p>
            <a:pPr marL="292607" lvl="0" indent="-182879">
              <a:defRPr sz="1800"/>
            </a:pPr>
            <a:r>
              <a:rPr sz="2000"/>
              <a:t>In such a vision, KIBS are just intermediary actors : they benefit from their access to many firms’ knowledge bases (and other sources of knowledge too, like research institutions) for reformulating new sets of knowledge (the Lego model). A pure organizational setting (if not a good computer) could implement a research procedure of that kind.</a:t>
            </a:r>
          </a:p>
          <a:p>
            <a:pPr lvl="0">
              <a:defRPr sz="1800"/>
            </a:pPr>
            <a:endParaRPr sz="2000"/>
          </a:p>
          <a:p>
            <a:pPr marL="292607" lvl="0" indent="-182879">
              <a:defRPr sz="1800"/>
            </a:pPr>
            <a:r>
              <a:rPr sz="2000">
                <a:solidFill>
                  <a:srgbClr val="7030A0"/>
                </a:solidFill>
              </a:rPr>
              <a:t>We consider KIBS can be creative in a  more conceptual way. And for that, human capabilities are crucial.</a:t>
            </a:r>
          </a:p>
        </p:txBody>
      </p:sp>
      <p:sp>
        <p:nvSpPr>
          <p:cNvPr id="155" name="Shape 155"/>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15</a:t>
            </a:fld>
            <a:endParaRPr>
              <a:solidFill>
                <a:srgbClr val="FFFFFF"/>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58" name="Shape 158"/>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a:solidFill>
                  <a:srgbClr val="F96A1B"/>
                </a:solidFill>
              </a:rPr>
              <a:t>Empirical observations: </a:t>
            </a:r>
            <a:br>
              <a:rPr sz="2604">
                <a:solidFill>
                  <a:srgbClr val="F96A1B"/>
                </a:solidFill>
              </a:rPr>
            </a:br>
            <a:r>
              <a:rPr sz="2604">
                <a:solidFill>
                  <a:srgbClr val="F96A1B"/>
                </a:solidFill>
              </a:rPr>
              <a:t>the Kairos enquiry</a:t>
            </a:r>
          </a:p>
        </p:txBody>
      </p:sp>
      <p:sp>
        <p:nvSpPr>
          <p:cNvPr id="159" name="Shape 159"/>
          <p:cNvSpPr>
            <a:spLocks noGrp="1"/>
          </p:cNvSpPr>
          <p:nvPr>
            <p:ph type="body" idx="1"/>
          </p:nvPr>
        </p:nvSpPr>
        <p:spPr>
          <a:xfrm>
            <a:off x="755649" y="2204864"/>
            <a:ext cx="7561265" cy="4104457"/>
          </a:xfrm>
          <a:prstGeom prst="rect">
            <a:avLst/>
          </a:prstGeom>
        </p:spPr>
        <p:txBody>
          <a:bodyPr/>
          <a:lstStyle/>
          <a:p>
            <a:pPr marL="292607" lvl="0" indent="-182879">
              <a:defRPr sz="1800"/>
            </a:pPr>
            <a:r>
              <a:rPr sz="2000"/>
              <a:t>ISI (Karlsruhe)-BETA(Strasbourg) enquiry with colleagues from Spain, Canada, China (2007-2009)</a:t>
            </a:r>
          </a:p>
          <a:p>
            <a:pPr marL="292607" lvl="0" indent="-182879">
              <a:defRPr sz="1800"/>
            </a:pPr>
            <a:r>
              <a:rPr sz="2000"/>
              <a:t>Selection of KIBS</a:t>
            </a:r>
          </a:p>
          <a:p>
            <a:pPr marL="292607" lvl="0" indent="-182879">
              <a:defRPr sz="1800"/>
            </a:pPr>
            <a:r>
              <a:rPr sz="2000"/>
              <a:t>Identification of key individuals (potential KA)</a:t>
            </a:r>
          </a:p>
          <a:p>
            <a:pPr marL="292607" lvl="0" indent="-182879">
              <a:defRPr sz="1800"/>
            </a:pPr>
            <a:r>
              <a:rPr sz="2000"/>
              <a:t>45 personal in-depth interviews in Alsace (region of Strasbourg)  and Baden-Württemberg (region of Karlsruhe), and in Barcelona, Montreal and Beijin agglomerations</a:t>
            </a:r>
          </a:p>
        </p:txBody>
      </p:sp>
      <p:sp>
        <p:nvSpPr>
          <p:cNvPr id="160" name="Shape 160"/>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16</a:t>
            </a:fld>
            <a:endParaRPr>
              <a:solidFill>
                <a:srgbClr val="FFFFFF"/>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63" name="Shape 163"/>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a:solidFill>
                  <a:srgbClr val="F96A1B"/>
                </a:solidFill>
              </a:rPr>
              <a:t>Typical profile of KA</a:t>
            </a:r>
            <a:br>
              <a:rPr sz="2604">
                <a:solidFill>
                  <a:srgbClr val="F96A1B"/>
                </a:solidFill>
              </a:rPr>
            </a:br>
            <a:endParaRPr sz="2604">
              <a:solidFill>
                <a:srgbClr val="F96A1B"/>
              </a:solidFill>
            </a:endParaRPr>
          </a:p>
        </p:txBody>
      </p:sp>
      <p:sp>
        <p:nvSpPr>
          <p:cNvPr id="164" name="Shape 164"/>
          <p:cNvSpPr>
            <a:spLocks noGrp="1"/>
          </p:cNvSpPr>
          <p:nvPr>
            <p:ph type="body" idx="1"/>
          </p:nvPr>
        </p:nvSpPr>
        <p:spPr>
          <a:xfrm>
            <a:off x="755649" y="1628799"/>
            <a:ext cx="7561265" cy="4680522"/>
          </a:xfrm>
          <a:prstGeom prst="rect">
            <a:avLst/>
          </a:prstGeom>
          <a:ln w="9525">
            <a:solidFill>
              <a:srgbClr val="797B7E"/>
            </a:solidFill>
            <a:miter lim="800000"/>
          </a:ln>
        </p:spPr>
        <p:txBody>
          <a:bodyPr lIns="0" tIns="0" rIns="0" bIns="0"/>
          <a:lstStyle/>
          <a:p>
            <a:pPr marL="292607" lvl="0" indent="-182879">
              <a:lnSpc>
                <a:spcPct val="90000"/>
              </a:lnSpc>
              <a:defRPr sz="1800"/>
            </a:pPr>
            <a:r>
              <a:rPr sz="2000">
                <a:solidFill>
                  <a:srgbClr val="7030A0"/>
                </a:solidFill>
              </a:rPr>
              <a:t>Observations not very surprizing : relatively conform to expectations from the theory</a:t>
            </a:r>
          </a:p>
          <a:p>
            <a:pPr marL="292607" lvl="0" indent="-182879">
              <a:lnSpc>
                <a:spcPct val="90000"/>
              </a:lnSpc>
              <a:defRPr sz="1800"/>
            </a:pPr>
            <a:r>
              <a:rPr sz="2000"/>
              <a:t> Individuals with strong implication and devoted to the KIBS, but very </a:t>
            </a:r>
            <a:r>
              <a:rPr sz="2000" i="1"/>
              <a:t>autonomous</a:t>
            </a:r>
            <a:r>
              <a:rPr sz="2000"/>
              <a:t> and belonging to multiple </a:t>
            </a:r>
            <a:r>
              <a:rPr sz="2000" i="1"/>
              <a:t>communities</a:t>
            </a:r>
            <a:r>
              <a:rPr sz="2000"/>
              <a:t> within and outside the firm (sometimes multiple competencies like engineering and management)</a:t>
            </a:r>
          </a:p>
          <a:p>
            <a:pPr marL="292607" lvl="0" indent="-182879">
              <a:lnSpc>
                <a:spcPct val="90000"/>
              </a:lnSpc>
              <a:defRPr sz="1800"/>
            </a:pPr>
            <a:r>
              <a:rPr sz="2000"/>
              <a:t>They have a close relationship with strategic management of the KIBS but want to be often on the field (visiting client firms, research centers, policymakers, etc.) and like do the work (projects) by themselves</a:t>
            </a:r>
          </a:p>
          <a:p>
            <a:pPr marL="292607" lvl="0" indent="-182879">
              <a:lnSpc>
                <a:spcPct val="90000"/>
              </a:lnSpc>
              <a:defRPr sz="1800"/>
            </a:pPr>
            <a:r>
              <a:rPr sz="2000"/>
              <a:t>Other key words:</a:t>
            </a:r>
          </a:p>
          <a:p>
            <a:pPr marL="582402" lvl="1" indent="-170922">
              <a:lnSpc>
                <a:spcPct val="90000"/>
              </a:lnSpc>
              <a:buClr>
                <a:srgbClr val="F96A1B"/>
              </a:buClr>
              <a:defRPr sz="1800"/>
            </a:pPr>
            <a:r>
              <a:rPr>
                <a:solidFill>
                  <a:srgbClr val="F96A1B"/>
                </a:solidFill>
              </a:rPr>
              <a:t>Freaks, vision</a:t>
            </a:r>
            <a:endParaRPr sz="2600">
              <a:solidFill>
                <a:srgbClr val="F96A1B"/>
              </a:solidFill>
            </a:endParaRPr>
          </a:p>
          <a:p>
            <a:pPr marL="582402" lvl="1" indent="-170922">
              <a:lnSpc>
                <a:spcPct val="90000"/>
              </a:lnSpc>
              <a:buClr>
                <a:srgbClr val="F96A1B"/>
              </a:buClr>
              <a:defRPr sz="1800"/>
            </a:pPr>
            <a:r>
              <a:rPr>
                <a:solidFill>
                  <a:srgbClr val="F96A1B"/>
                </a:solidFill>
              </a:rPr>
              <a:t>Freedom at work; trust co-workers</a:t>
            </a:r>
            <a:endParaRPr sz="2600">
              <a:solidFill>
                <a:srgbClr val="F96A1B"/>
              </a:solidFill>
            </a:endParaRPr>
          </a:p>
          <a:p>
            <a:pPr marL="582402" lvl="1" indent="-170922">
              <a:lnSpc>
                <a:spcPct val="90000"/>
              </a:lnSpc>
              <a:buClr>
                <a:srgbClr val="F96A1B"/>
              </a:buClr>
              <a:defRPr sz="1800"/>
            </a:pPr>
            <a:r>
              <a:rPr>
                <a:solidFill>
                  <a:srgbClr val="F96A1B"/>
                </a:solidFill>
              </a:rPr>
              <a:t>Multi-tasking </a:t>
            </a:r>
            <a:endParaRPr sz="2600">
              <a:solidFill>
                <a:srgbClr val="F96A1B"/>
              </a:solidFill>
            </a:endParaRPr>
          </a:p>
          <a:p>
            <a:pPr marL="582402" lvl="1" indent="-170922">
              <a:lnSpc>
                <a:spcPct val="90000"/>
              </a:lnSpc>
              <a:buClr>
                <a:srgbClr val="F96A1B"/>
              </a:buClr>
              <a:defRPr sz="1800"/>
            </a:pPr>
            <a:r>
              <a:rPr>
                <a:solidFill>
                  <a:srgbClr val="F96A1B"/>
                </a:solidFill>
              </a:rPr>
              <a:t>Acceptance of risk and potential  failure</a:t>
            </a:r>
            <a:endParaRPr sz="2600">
              <a:solidFill>
                <a:srgbClr val="F96A1B"/>
              </a:solidFill>
            </a:endParaRPr>
          </a:p>
          <a:p>
            <a:pPr marL="582402" lvl="1" indent="-170922">
              <a:lnSpc>
                <a:spcPct val="90000"/>
              </a:lnSpc>
              <a:buClr>
                <a:srgbClr val="F96A1B"/>
              </a:buClr>
              <a:defRPr sz="1800"/>
            </a:pPr>
            <a:r>
              <a:rPr>
                <a:solidFill>
                  <a:srgbClr val="F96A1B"/>
                </a:solidFill>
              </a:rPr>
              <a:t>Relying (also) on intuitive decision</a:t>
            </a:r>
          </a:p>
        </p:txBody>
      </p:sp>
      <p:sp>
        <p:nvSpPr>
          <p:cNvPr id="165" name="Shape 165"/>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17</a:t>
            </a:fld>
            <a:endParaRPr>
              <a:solidFill>
                <a:srgbClr val="FFFFFF"/>
              </a:solidFill>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68" name="Shape 168"/>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18</a:t>
            </a:fld>
            <a:endParaRPr>
              <a:solidFill>
                <a:srgbClr val="FFFFFF"/>
              </a:solidFill>
            </a:endParaRPr>
          </a:p>
        </p:txBody>
      </p:sp>
      <p:grpSp>
        <p:nvGrpSpPr>
          <p:cNvPr id="178" name="Group 178"/>
          <p:cNvGrpSpPr/>
          <p:nvPr/>
        </p:nvGrpSpPr>
        <p:grpSpPr>
          <a:xfrm>
            <a:off x="69884" y="1724694"/>
            <a:ext cx="9004232" cy="6075545"/>
            <a:chOff x="0" y="0"/>
            <a:chExt cx="9004231" cy="6075543"/>
          </a:xfrm>
        </p:grpSpPr>
        <p:grpSp>
          <p:nvGrpSpPr>
            <p:cNvPr id="171" name="Group 171"/>
            <p:cNvGrpSpPr/>
            <p:nvPr/>
          </p:nvGrpSpPr>
          <p:grpSpPr>
            <a:xfrm>
              <a:off x="-1" y="0"/>
              <a:ext cx="2885973" cy="6075545"/>
              <a:chOff x="0" y="0"/>
              <a:chExt cx="2885971" cy="6075543"/>
            </a:xfrm>
          </p:grpSpPr>
          <p:sp>
            <p:nvSpPr>
              <p:cNvPr id="169" name="Shape 169"/>
              <p:cNvSpPr/>
              <p:nvPr/>
            </p:nvSpPr>
            <p:spPr>
              <a:xfrm>
                <a:off x="0" y="0"/>
                <a:ext cx="2885972" cy="6075544"/>
              </a:xfrm>
              <a:prstGeom prst="roundRect">
                <a:avLst>
                  <a:gd name="adj" fmla="val 7500"/>
                </a:avLst>
              </a:prstGeom>
              <a:solidFill>
                <a:srgbClr val="797B7E"/>
              </a:solidFill>
              <a:ln w="19050" cap="flat">
                <a:solidFill>
                  <a:srgbClr val="FFFFFF"/>
                </a:solidFill>
                <a:prstDash val="solid"/>
                <a:bevel/>
              </a:ln>
              <a:effectLst/>
            </p:spPr>
            <p:txBody>
              <a:bodyPr wrap="square" lIns="0" tIns="0" rIns="0" bIns="0" numCol="1" anchor="t">
                <a:noAutofit/>
              </a:bodyPr>
              <a:lstStyle/>
              <a:p>
                <a:pPr lvl="0">
                  <a:defRPr sz="4288">
                    <a:solidFill>
                      <a:srgbClr val="FFFFFF"/>
                    </a:solidFill>
                  </a:defRPr>
                </a:pPr>
                <a:endParaRPr/>
              </a:p>
            </p:txBody>
          </p:sp>
          <p:sp>
            <p:nvSpPr>
              <p:cNvPr id="170" name="Shape 170"/>
              <p:cNvSpPr/>
              <p:nvPr/>
            </p:nvSpPr>
            <p:spPr>
              <a:xfrm>
                <a:off x="63331" y="63331"/>
                <a:ext cx="2759310" cy="2034884"/>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noAutofit/>
              </a:bodyPr>
              <a:lstStyle/>
              <a:p>
                <a:pPr lvl="0"/>
                <a:r>
                  <a:rPr sz="1200">
                    <a:solidFill>
                      <a:srgbClr val="FFFFFF"/>
                    </a:solidFill>
                  </a:rPr>
                  <a:t>Individual characteristics</a:t>
                </a:r>
              </a:p>
              <a:p>
                <a:pPr marL="114300" lvl="0" indent="-114300">
                  <a:buClr>
                    <a:srgbClr val="CDD7D9"/>
                  </a:buClr>
                  <a:buSzPct val="100000"/>
                  <a:buChar char="•"/>
                </a:pPr>
                <a:r>
                  <a:rPr sz="900">
                    <a:solidFill>
                      <a:srgbClr val="CDD7D9"/>
                    </a:solidFill>
                  </a:rPr>
                  <a:t>ambitious </a:t>
                </a:r>
                <a:r>
                  <a:rPr sz="900">
                    <a:solidFill>
                      <a:srgbClr val="FFFFFF"/>
                    </a:solidFill>
                  </a:rPr>
                  <a:t>engagement in different fields (internal/ external)</a:t>
                </a:r>
                <a:endParaRPr sz="4288">
                  <a:solidFill>
                    <a:srgbClr val="FFFFFF"/>
                  </a:solidFill>
                </a:endParaRPr>
              </a:p>
              <a:p>
                <a:pPr marL="114300" lvl="0" indent="-114300">
                  <a:buSzPct val="100000"/>
                  <a:buChar char="•"/>
                </a:pPr>
                <a:r>
                  <a:rPr sz="900">
                    <a:solidFill>
                      <a:srgbClr val="FFFFFF"/>
                    </a:solidFill>
                  </a:rPr>
                  <a:t>motivation, fun, ambition, autodidactic learning capacity</a:t>
                </a:r>
              </a:p>
              <a:p>
                <a:pPr marL="114300" lvl="0" indent="-114300">
                  <a:buSzPct val="100000"/>
                  <a:buChar char="•"/>
                </a:pPr>
                <a:r>
                  <a:rPr sz="900">
                    <a:solidFill>
                      <a:srgbClr val="FFFFFF"/>
                    </a:solidFill>
                  </a:rPr>
                  <a:t>communication + networking skills, "all-rounders"</a:t>
                </a:r>
                <a:endParaRPr sz="4288">
                  <a:solidFill>
                    <a:srgbClr val="FFFFFF"/>
                  </a:solidFill>
                </a:endParaRPr>
              </a:p>
              <a:p>
                <a:pPr marL="114300" lvl="0" indent="-114300">
                  <a:buSzPct val="100000"/>
                  <a:buChar char="•"/>
                </a:pPr>
                <a:r>
                  <a:rPr sz="900">
                    <a:solidFill>
                      <a:srgbClr val="FFFFFF"/>
                    </a:solidFill>
                  </a:rPr>
                  <a:t>openness, flexibility, curiosity</a:t>
                </a:r>
              </a:p>
              <a:p>
                <a:pPr marL="114300" lvl="0" indent="-114300">
                  <a:buSzPct val="100000"/>
                  <a:buChar char="•"/>
                </a:pPr>
                <a:r>
                  <a:rPr sz="900">
                    <a:solidFill>
                      <a:srgbClr val="FFFFFF"/>
                    </a:solidFill>
                  </a:rPr>
                  <a:t>search for "optimal" working environment (self-realisation + corporate benefit</a:t>
                </a:r>
              </a:p>
              <a:p>
                <a:pPr marL="114300" lvl="0" indent="-114300">
                  <a:buSzPct val="100000"/>
                  <a:buChar char="•"/>
                </a:pPr>
                <a:r>
                  <a:rPr sz="900">
                    <a:solidFill>
                      <a:srgbClr val="FFFFFF"/>
                    </a:solidFill>
                  </a:rPr>
                  <a:t>vision-building, problem-solving (</a:t>
                </a:r>
                <a:r>
                  <a:rPr sz="900">
                    <a:solidFill>
                      <a:srgbClr val="CDD7D9"/>
                    </a:solidFill>
                  </a:rPr>
                  <a:t>sometimes in </a:t>
                </a:r>
                <a:r>
                  <a:rPr sz="900">
                    <a:solidFill>
                      <a:srgbClr val="FFFFFF"/>
                    </a:solidFill>
                  </a:rPr>
                  <a:t>unconventional ways)</a:t>
                </a:r>
                <a:endParaRPr sz="4288">
                  <a:solidFill>
                    <a:srgbClr val="FFFFFF"/>
                  </a:solidFill>
                </a:endParaRPr>
              </a:p>
              <a:p>
                <a:pPr marL="114300" lvl="0" indent="-114300">
                  <a:buSzPct val="100000"/>
                  <a:buChar char="•"/>
                </a:pPr>
                <a:r>
                  <a:rPr sz="900">
                    <a:solidFill>
                      <a:srgbClr val="FFFFFF"/>
                    </a:solidFill>
                  </a:rPr>
                  <a:t>"multi-tasking"</a:t>
                </a:r>
              </a:p>
            </p:txBody>
          </p:sp>
        </p:grpSp>
        <p:grpSp>
          <p:nvGrpSpPr>
            <p:cNvPr id="174" name="Group 174"/>
            <p:cNvGrpSpPr/>
            <p:nvPr/>
          </p:nvGrpSpPr>
          <p:grpSpPr>
            <a:xfrm>
              <a:off x="3059129" y="0"/>
              <a:ext cx="2885973" cy="6075545"/>
              <a:chOff x="0" y="0"/>
              <a:chExt cx="2885971" cy="6075543"/>
            </a:xfrm>
          </p:grpSpPr>
          <p:sp>
            <p:nvSpPr>
              <p:cNvPr id="172" name="Shape 172"/>
              <p:cNvSpPr/>
              <p:nvPr/>
            </p:nvSpPr>
            <p:spPr>
              <a:xfrm>
                <a:off x="0" y="0"/>
                <a:ext cx="2885972" cy="6075544"/>
              </a:xfrm>
              <a:prstGeom prst="roundRect">
                <a:avLst>
                  <a:gd name="adj" fmla="val 7500"/>
                </a:avLst>
              </a:prstGeom>
              <a:solidFill>
                <a:srgbClr val="797B7E"/>
              </a:solidFill>
              <a:ln w="19050" cap="flat">
                <a:solidFill>
                  <a:srgbClr val="FFFFFF"/>
                </a:solidFill>
                <a:prstDash val="solid"/>
                <a:bevel/>
              </a:ln>
              <a:effectLst/>
            </p:spPr>
            <p:txBody>
              <a:bodyPr wrap="square" lIns="0" tIns="0" rIns="0" bIns="0" numCol="1" anchor="t">
                <a:noAutofit/>
              </a:bodyPr>
              <a:lstStyle/>
              <a:p>
                <a:pPr lvl="0">
                  <a:defRPr sz="4288">
                    <a:solidFill>
                      <a:srgbClr val="FFFFFF"/>
                    </a:solidFill>
                  </a:defRPr>
                </a:pPr>
                <a:endParaRPr/>
              </a:p>
            </p:txBody>
          </p:sp>
          <p:sp>
            <p:nvSpPr>
              <p:cNvPr id="173" name="Shape 173"/>
              <p:cNvSpPr/>
              <p:nvPr/>
            </p:nvSpPr>
            <p:spPr>
              <a:xfrm>
                <a:off x="63331" y="63331"/>
                <a:ext cx="2759310" cy="2169466"/>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noAutofit/>
              </a:bodyPr>
              <a:lstStyle/>
              <a:p>
                <a:pPr lvl="0"/>
                <a:r>
                  <a:rPr sz="1200">
                    <a:solidFill>
                      <a:srgbClr val="FFFFFF"/>
                    </a:solidFill>
                  </a:rPr>
                  <a:t>Corporate characteristics</a:t>
                </a:r>
                <a:endParaRPr sz="4288">
                  <a:solidFill>
                    <a:srgbClr val="FFFFFF"/>
                  </a:solidFill>
                </a:endParaRPr>
              </a:p>
              <a:p>
                <a:pPr marL="114300" lvl="0" indent="-114300">
                  <a:buSzPct val="100000"/>
                  <a:buChar char="•"/>
                </a:pPr>
                <a:r>
                  <a:rPr sz="900">
                    <a:solidFill>
                      <a:srgbClr val="FFFFFF"/>
                    </a:solidFill>
                  </a:rPr>
                  <a:t>niche markets, competition</a:t>
                </a:r>
                <a:endParaRPr sz="4288">
                  <a:solidFill>
                    <a:srgbClr val="FFFFFF"/>
                  </a:solidFill>
                </a:endParaRPr>
              </a:p>
              <a:p>
                <a:pPr marL="114300" lvl="0" indent="-114300">
                  <a:buSzPct val="100000"/>
                  <a:buChar char="•"/>
                </a:pPr>
                <a:r>
                  <a:rPr sz="900">
                    <a:solidFill>
                      <a:srgbClr val="FFFFFF"/>
                    </a:solidFill>
                  </a:rPr>
                  <a:t>project organisation, interdisciplinarity</a:t>
                </a:r>
                <a:endParaRPr sz="4288">
                  <a:solidFill>
                    <a:srgbClr val="FFFFFF"/>
                  </a:solidFill>
                </a:endParaRPr>
              </a:p>
              <a:p>
                <a:pPr marL="114300" lvl="0" indent="-114300">
                  <a:buSzPct val="100000"/>
                  <a:buChar char="•"/>
                </a:pPr>
                <a:r>
                  <a:rPr sz="900">
                    <a:solidFill>
                      <a:srgbClr val="FFFFFF"/>
                    </a:solidFill>
                  </a:rPr>
                  <a:t>dynamics</a:t>
                </a:r>
                <a:r>
                  <a:rPr sz="900">
                    <a:solidFill>
                      <a:srgbClr val="CDD7D9"/>
                    </a:solidFill>
                  </a:rPr>
                  <a:t>,  teams of "freaks" and "craftsmen"</a:t>
                </a:r>
                <a:endParaRPr sz="900" strike="sngStrike">
                  <a:solidFill>
                    <a:srgbClr val="FFFFFF"/>
                  </a:solidFill>
                </a:endParaRPr>
              </a:p>
              <a:p>
                <a:pPr marL="114300" lvl="0" indent="-114300">
                  <a:buSzPct val="100000"/>
                  <a:buChar char="•"/>
                </a:pPr>
                <a:r>
                  <a:rPr sz="900">
                    <a:solidFill>
                      <a:srgbClr val="FFFFFF"/>
                    </a:solidFill>
                  </a:rPr>
                  <a:t>flexible project management, flat hierarchies</a:t>
                </a:r>
                <a:endParaRPr sz="4288">
                  <a:solidFill>
                    <a:srgbClr val="FFFFFF"/>
                  </a:solidFill>
                </a:endParaRPr>
              </a:p>
              <a:p>
                <a:pPr marL="114300" lvl="0" indent="-114300">
                  <a:buSzPct val="100000"/>
                  <a:buChar char="•"/>
                </a:pPr>
                <a:r>
                  <a:rPr sz="900">
                    <a:solidFill>
                      <a:srgbClr val="FFFFFF"/>
                    </a:solidFill>
                  </a:rPr>
                  <a:t>knowledge accession and diffusion, small / medium size</a:t>
                </a:r>
                <a:endParaRPr sz="4288">
                  <a:solidFill>
                    <a:srgbClr val="FFFFFF"/>
                  </a:solidFill>
                </a:endParaRPr>
              </a:p>
              <a:p>
                <a:pPr marL="114300" lvl="0" indent="-114300">
                  <a:buClr>
                    <a:srgbClr val="CDD7D9"/>
                  </a:buClr>
                  <a:buSzPct val="100000"/>
                  <a:buChar char="•"/>
                </a:pPr>
                <a:r>
                  <a:rPr sz="900">
                    <a:solidFill>
                      <a:srgbClr val="CDD7D9"/>
                    </a:solidFill>
                  </a:rPr>
                  <a:t>creativity as organisational paradigm</a:t>
                </a:r>
                <a:endParaRPr sz="4288">
                  <a:solidFill>
                    <a:srgbClr val="FFFFFF"/>
                  </a:solidFill>
                </a:endParaRPr>
              </a:p>
              <a:p>
                <a:pPr marL="114300" lvl="0" indent="-114300">
                  <a:buSzPct val="100000"/>
                  <a:buChar char="•"/>
                </a:pPr>
                <a:r>
                  <a:rPr sz="900">
                    <a:solidFill>
                      <a:srgbClr val="FFFFFF"/>
                    </a:solidFill>
                  </a:rPr>
                  <a:t>degrees of freedom, trust</a:t>
                </a:r>
                <a:endParaRPr sz="4288">
                  <a:solidFill>
                    <a:srgbClr val="FFFFFF"/>
                  </a:solidFill>
                </a:endParaRPr>
              </a:p>
              <a:p>
                <a:pPr marL="114300" lvl="0" indent="-114300">
                  <a:buSzPct val="100000"/>
                  <a:buChar char="•"/>
                </a:pPr>
                <a:r>
                  <a:rPr sz="900">
                    <a:solidFill>
                      <a:srgbClr val="FFFFFF"/>
                    </a:solidFill>
                  </a:rPr>
                  <a:t>acceptance of possible failure, risk-taking, quick decision-making, intuition</a:t>
                </a:r>
              </a:p>
            </p:txBody>
          </p:sp>
        </p:grpSp>
        <p:grpSp>
          <p:nvGrpSpPr>
            <p:cNvPr id="177" name="Group 177"/>
            <p:cNvGrpSpPr/>
            <p:nvPr/>
          </p:nvGrpSpPr>
          <p:grpSpPr>
            <a:xfrm>
              <a:off x="6118259" y="0"/>
              <a:ext cx="2885973" cy="6075545"/>
              <a:chOff x="0" y="0"/>
              <a:chExt cx="2885971" cy="6075543"/>
            </a:xfrm>
          </p:grpSpPr>
          <p:sp>
            <p:nvSpPr>
              <p:cNvPr id="175" name="Shape 175"/>
              <p:cNvSpPr/>
              <p:nvPr/>
            </p:nvSpPr>
            <p:spPr>
              <a:xfrm>
                <a:off x="0" y="0"/>
                <a:ext cx="2885972" cy="6075544"/>
              </a:xfrm>
              <a:prstGeom prst="roundRect">
                <a:avLst>
                  <a:gd name="adj" fmla="val 7500"/>
                </a:avLst>
              </a:prstGeom>
              <a:solidFill>
                <a:srgbClr val="797B7E"/>
              </a:solidFill>
              <a:ln w="19050" cap="flat">
                <a:solidFill>
                  <a:srgbClr val="FFFFFF"/>
                </a:solidFill>
                <a:prstDash val="solid"/>
                <a:bevel/>
              </a:ln>
              <a:effectLst/>
            </p:spPr>
            <p:txBody>
              <a:bodyPr wrap="square" lIns="0" tIns="0" rIns="0" bIns="0" numCol="1" anchor="t">
                <a:noAutofit/>
              </a:bodyPr>
              <a:lstStyle/>
              <a:p>
                <a:pPr lvl="0">
                  <a:defRPr sz="4288">
                    <a:solidFill>
                      <a:srgbClr val="FFFFFF"/>
                    </a:solidFill>
                  </a:defRPr>
                </a:pPr>
                <a:endParaRPr/>
              </a:p>
            </p:txBody>
          </p:sp>
          <p:sp>
            <p:nvSpPr>
              <p:cNvPr id="176" name="Shape 176"/>
              <p:cNvSpPr/>
              <p:nvPr/>
            </p:nvSpPr>
            <p:spPr>
              <a:xfrm>
                <a:off x="63331" y="63331"/>
                <a:ext cx="2759310" cy="176572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45719" tIns="45719" rIns="45719" bIns="45719" numCol="1" anchor="t">
                <a:noAutofit/>
              </a:bodyPr>
              <a:lstStyle/>
              <a:p>
                <a:pPr lvl="0"/>
                <a:r>
                  <a:rPr sz="1200">
                    <a:solidFill>
                      <a:srgbClr val="FFFFFF"/>
                    </a:solidFill>
                  </a:rPr>
                  <a:t>Locational characteristics</a:t>
                </a:r>
                <a:endParaRPr sz="4288">
                  <a:solidFill>
                    <a:srgbClr val="FFFFFF"/>
                  </a:solidFill>
                </a:endParaRPr>
              </a:p>
              <a:p>
                <a:pPr marL="114300" lvl="0" indent="-114300">
                  <a:buSzPct val="100000"/>
                  <a:buChar char="•"/>
                </a:pPr>
                <a:r>
                  <a:rPr sz="900">
                    <a:solidFill>
                      <a:srgbClr val="FFFFFF"/>
                    </a:solidFill>
                  </a:rPr>
                  <a:t>location in larger cities (China: capital region)</a:t>
                </a:r>
                <a:endParaRPr sz="4288">
                  <a:solidFill>
                    <a:srgbClr val="FFFFFF"/>
                  </a:solidFill>
                </a:endParaRPr>
              </a:p>
              <a:p>
                <a:pPr marL="114300" lvl="0" indent="-114300">
                  <a:buSzPct val="100000"/>
                  <a:buChar char="•"/>
                </a:pPr>
                <a:r>
                  <a:rPr sz="900">
                    <a:solidFill>
                      <a:srgbClr val="FFFFFF"/>
                    </a:solidFill>
                  </a:rPr>
                  <a:t>satisfaction with location, "arranged with city/ region"</a:t>
                </a:r>
                <a:endParaRPr sz="4288">
                  <a:solidFill>
                    <a:srgbClr val="FFFFFF"/>
                  </a:solidFill>
                </a:endParaRPr>
              </a:p>
              <a:p>
                <a:pPr marL="114300" lvl="0" indent="-114300">
                  <a:buSzPct val="100000"/>
                  <a:buChar char="•"/>
                </a:pPr>
                <a:r>
                  <a:rPr sz="900">
                    <a:solidFill>
                      <a:srgbClr val="FFFFFF"/>
                    </a:solidFill>
                  </a:rPr>
                  <a:t>integration in networks with regional actors</a:t>
                </a:r>
                <a:endParaRPr sz="4288">
                  <a:solidFill>
                    <a:srgbClr val="FFFFFF"/>
                  </a:solidFill>
                </a:endParaRPr>
              </a:p>
              <a:p>
                <a:pPr marL="114300" lvl="0" indent="-114300">
                  <a:buSzPct val="100000"/>
                  <a:buChar char="•"/>
                </a:pPr>
                <a:r>
                  <a:rPr sz="900">
                    <a:solidFill>
                      <a:srgbClr val="FFFFFF"/>
                    </a:solidFill>
                  </a:rPr>
                  <a:t>location: no strategic choice</a:t>
                </a:r>
                <a:endParaRPr sz="4288">
                  <a:solidFill>
                    <a:srgbClr val="FFFFFF"/>
                  </a:solidFill>
                </a:endParaRPr>
              </a:p>
              <a:p>
                <a:pPr marL="114300" lvl="0" indent="-114300">
                  <a:buSzPct val="100000"/>
                  <a:buChar char="•"/>
                </a:pPr>
                <a:r>
                  <a:rPr sz="900">
                    <a:solidFill>
                      <a:srgbClr val="FFFFFF"/>
                    </a:solidFill>
                  </a:rPr>
                  <a:t>appreciation of potentials and openness of location</a:t>
                </a:r>
                <a:endParaRPr sz="4288">
                  <a:solidFill>
                    <a:srgbClr val="FFFFFF"/>
                  </a:solidFill>
                </a:endParaRPr>
              </a:p>
              <a:p>
                <a:pPr marL="114300" lvl="0" indent="-114300">
                  <a:buSzPct val="100000"/>
                  <a:buChar char="•"/>
                </a:pPr>
                <a:r>
                  <a:rPr sz="900">
                    <a:solidFill>
                      <a:srgbClr val="FFFFFF"/>
                    </a:solidFill>
                  </a:rPr>
                  <a:t>good living conditions and employment opportunities</a:t>
                </a:r>
              </a:p>
            </p:txBody>
          </p:sp>
        </p:grpSp>
      </p:grpSp>
      <p:sp>
        <p:nvSpPr>
          <p:cNvPr id="179" name="Shape 179"/>
          <p:cNvSpPr/>
          <p:nvPr/>
        </p:nvSpPr>
        <p:spPr>
          <a:xfrm>
            <a:off x="323527" y="293009"/>
            <a:ext cx="4536506" cy="687720"/>
          </a:xfrm>
          <a:prstGeom prst="rect">
            <a:avLst/>
          </a:prstGeom>
          <a:ln w="12700">
            <a:miter lim="400000"/>
          </a:ln>
          <a:extLst>
            <a:ext uri="{C572A759-6A51-4108-AA02-DFA0A04FC94B}">
              <ma14:wrappingTextBoxFlag xmlns="" xmlns:ma14="http://schemas.microsoft.com/office/mac/drawingml/2011/main" val="1"/>
            </a:ext>
          </a:extLst>
        </p:spPr>
        <p:txBody>
          <a:bodyPr lIns="0" tIns="0" rIns="0" bIns="0">
            <a:normAutofit/>
          </a:bodyPr>
          <a:lstStyle/>
          <a:p>
            <a:pPr lvl="0" defTabSz="740663">
              <a:lnSpc>
                <a:spcPct val="80000"/>
              </a:lnSpc>
            </a:pPr>
            <a:r>
              <a:rPr sz="2754">
                <a:solidFill>
                  <a:srgbClr val="434342"/>
                </a:solidFill>
                <a:latin typeface="Trebuchet MS"/>
                <a:ea typeface="Trebuchet MS"/>
                <a:cs typeface="Trebuchet MS"/>
                <a:sym typeface="Trebuchet MS"/>
              </a:rPr>
              <a:t/>
            </a:r>
            <a:br>
              <a:rPr sz="2754">
                <a:solidFill>
                  <a:srgbClr val="434342"/>
                </a:solidFill>
                <a:latin typeface="Trebuchet MS"/>
                <a:ea typeface="Trebuchet MS"/>
                <a:cs typeface="Trebuchet MS"/>
                <a:sym typeface="Trebuchet MS"/>
              </a:rPr>
            </a:br>
            <a:r>
              <a:rPr sz="1862" b="1" i="1">
                <a:solidFill>
                  <a:srgbClr val="F96A1B"/>
                </a:solidFill>
                <a:latin typeface="Trebuchet MS"/>
                <a:ea typeface="Trebuchet MS"/>
                <a:cs typeface="Trebuchet MS"/>
                <a:sym typeface="Trebuchet MS"/>
              </a:rPr>
              <a:t>General results</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82" name="Shape 182"/>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a:solidFill>
                  <a:srgbClr val="F96A1B"/>
                </a:solidFill>
              </a:rPr>
              <a:t>National bias</a:t>
            </a:r>
            <a:br>
              <a:rPr sz="2604">
                <a:solidFill>
                  <a:srgbClr val="F96A1B"/>
                </a:solidFill>
              </a:rPr>
            </a:br>
            <a:endParaRPr sz="2604">
              <a:solidFill>
                <a:srgbClr val="F96A1B"/>
              </a:solidFill>
            </a:endParaRPr>
          </a:p>
        </p:txBody>
      </p:sp>
      <p:sp>
        <p:nvSpPr>
          <p:cNvPr id="183" name="Shape 183"/>
          <p:cNvSpPr>
            <a:spLocks noGrp="1"/>
          </p:cNvSpPr>
          <p:nvPr>
            <p:ph type="body" idx="1"/>
          </p:nvPr>
        </p:nvSpPr>
        <p:spPr>
          <a:xfrm>
            <a:off x="755649" y="2204864"/>
            <a:ext cx="7561265" cy="4104457"/>
          </a:xfrm>
          <a:prstGeom prst="rect">
            <a:avLst/>
          </a:prstGeom>
          <a:ln w="9525">
            <a:solidFill>
              <a:srgbClr val="797B7E"/>
            </a:solidFill>
            <a:miter lim="800000"/>
          </a:ln>
        </p:spPr>
        <p:txBody>
          <a:bodyPr lIns="0" tIns="0" rIns="0" bIns="0"/>
          <a:lstStyle/>
          <a:p>
            <a:pPr marL="292607" lvl="0" indent="-182879">
              <a:defRPr sz="1800"/>
            </a:pPr>
            <a:r>
              <a:rPr sz="2000"/>
              <a:t>KA profiles revealed relatively similar in every region, but slightly biased towards certain aspects of the theoretical profile:</a:t>
            </a:r>
          </a:p>
          <a:p>
            <a:pPr lvl="0">
              <a:defRPr sz="1800"/>
            </a:pPr>
            <a:endParaRPr sz="2000"/>
          </a:p>
          <a:p>
            <a:pPr marL="582402" lvl="1" indent="-170922">
              <a:buClr>
                <a:srgbClr val="F96A1B"/>
              </a:buClr>
              <a:defRPr sz="1800"/>
            </a:pPr>
            <a:r>
              <a:rPr>
                <a:solidFill>
                  <a:srgbClr val="7030A0"/>
                </a:solidFill>
              </a:rPr>
              <a:t>China</a:t>
            </a:r>
            <a:r>
              <a:rPr>
                <a:solidFill>
                  <a:srgbClr val="F96A1B"/>
                </a:solidFill>
              </a:rPr>
              <a:t>: “solution provider”</a:t>
            </a:r>
            <a:endParaRPr sz="2600">
              <a:solidFill>
                <a:srgbClr val="F96A1B"/>
              </a:solidFill>
            </a:endParaRPr>
          </a:p>
          <a:p>
            <a:pPr marL="582402" lvl="1" indent="-170922">
              <a:buClr>
                <a:srgbClr val="F96A1B"/>
              </a:buClr>
              <a:defRPr sz="1800"/>
            </a:pPr>
            <a:r>
              <a:rPr>
                <a:solidFill>
                  <a:srgbClr val="7030A0"/>
                </a:solidFill>
              </a:rPr>
              <a:t>France</a:t>
            </a:r>
            <a:r>
              <a:rPr>
                <a:solidFill>
                  <a:srgbClr val="F96A1B"/>
                </a:solidFill>
              </a:rPr>
              <a:t>: “idea giver”</a:t>
            </a:r>
            <a:endParaRPr>
              <a:solidFill>
                <a:srgbClr val="7030A0"/>
              </a:solidFill>
            </a:endParaRPr>
          </a:p>
          <a:p>
            <a:pPr marL="582402" lvl="1" indent="-170922">
              <a:buClr>
                <a:srgbClr val="F96A1B"/>
              </a:buClr>
              <a:defRPr sz="1800"/>
            </a:pPr>
            <a:r>
              <a:rPr>
                <a:solidFill>
                  <a:srgbClr val="7030A0"/>
                </a:solidFill>
              </a:rPr>
              <a:t>Germany</a:t>
            </a:r>
            <a:r>
              <a:rPr>
                <a:solidFill>
                  <a:srgbClr val="F96A1B"/>
                </a:solidFill>
              </a:rPr>
              <a:t>: “knowledge broker”</a:t>
            </a:r>
            <a:endParaRPr sz="2600">
              <a:solidFill>
                <a:srgbClr val="F96A1B"/>
              </a:solidFill>
            </a:endParaRPr>
          </a:p>
          <a:p>
            <a:pPr marL="582402" lvl="1" indent="-170922">
              <a:buClr>
                <a:srgbClr val="F96A1B"/>
              </a:buClr>
              <a:defRPr sz="1800"/>
            </a:pPr>
            <a:r>
              <a:rPr>
                <a:solidFill>
                  <a:srgbClr val="7030A0"/>
                </a:solidFill>
              </a:rPr>
              <a:t>Spain</a:t>
            </a:r>
            <a:r>
              <a:rPr>
                <a:solidFill>
                  <a:srgbClr val="F96A1B"/>
                </a:solidFill>
              </a:rPr>
              <a:t>: “facilitator”</a:t>
            </a:r>
            <a:endParaRPr sz="2600">
              <a:solidFill>
                <a:srgbClr val="F96A1B"/>
              </a:solidFill>
            </a:endParaRPr>
          </a:p>
          <a:p>
            <a:pPr marL="582402" lvl="1" indent="-170922">
              <a:buClr>
                <a:srgbClr val="F96A1B"/>
              </a:buClr>
              <a:defRPr sz="1800"/>
            </a:pPr>
            <a:r>
              <a:rPr>
                <a:solidFill>
                  <a:srgbClr val="7030A0"/>
                </a:solidFill>
              </a:rPr>
              <a:t>Canada</a:t>
            </a:r>
            <a:r>
              <a:rPr>
                <a:solidFill>
                  <a:srgbClr val="F96A1B"/>
                </a:solidFill>
              </a:rPr>
              <a:t>: “business pusher”</a:t>
            </a:r>
          </a:p>
        </p:txBody>
      </p:sp>
      <p:sp>
        <p:nvSpPr>
          <p:cNvPr id="184" name="Shape 184"/>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19</a:t>
            </a:fld>
            <a:endParaRPr>
              <a:solidFill>
                <a:srgbClr val="FFFFFF"/>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Shape 84"/>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85" name="Shape 85"/>
          <p:cNvSpPr>
            <a:spLocks noGrp="1"/>
          </p:cNvSpPr>
          <p:nvPr>
            <p:ph type="title"/>
          </p:nvPr>
        </p:nvSpPr>
        <p:spPr>
          <a:xfrm>
            <a:off x="457200" y="980728"/>
            <a:ext cx="8229600" cy="792089"/>
          </a:xfrm>
          <a:prstGeom prst="rect">
            <a:avLst/>
          </a:prstGeom>
        </p:spPr>
        <p:txBody>
          <a:bodyPr/>
          <a:lstStyle>
            <a:lvl1pPr>
              <a:defRPr sz="3600">
                <a:solidFill>
                  <a:srgbClr val="F25320"/>
                </a:solidFill>
              </a:defRPr>
            </a:lvl1pPr>
          </a:lstStyle>
          <a:p>
            <a:pPr lvl="0">
              <a:defRPr sz="1800">
                <a:solidFill>
                  <a:srgbClr val="000000"/>
                </a:solidFill>
              </a:defRPr>
            </a:pPr>
            <a:r>
              <a:rPr sz="3600">
                <a:solidFill>
                  <a:srgbClr val="F25320"/>
                </a:solidFill>
              </a:rPr>
              <a:t>Document linked to the presentation</a:t>
            </a:r>
          </a:p>
        </p:txBody>
      </p:sp>
      <p:sp>
        <p:nvSpPr>
          <p:cNvPr id="86" name="Shape 86"/>
          <p:cNvSpPr>
            <a:spLocks noGrp="1"/>
          </p:cNvSpPr>
          <p:nvPr>
            <p:ph type="body" idx="1"/>
          </p:nvPr>
        </p:nvSpPr>
        <p:spPr>
          <a:xfrm>
            <a:off x="457200" y="1844824"/>
            <a:ext cx="8229600" cy="4729713"/>
          </a:xfrm>
          <a:prstGeom prst="rect">
            <a:avLst/>
          </a:prstGeom>
        </p:spPr>
        <p:txBody>
          <a:bodyPr/>
          <a:lstStyle/>
          <a:p>
            <a:pPr marL="0" lvl="0" indent="109728">
              <a:lnSpc>
                <a:spcPct val="90000"/>
              </a:lnSpc>
              <a:buSzTx/>
              <a:buNone/>
              <a:defRPr sz="1800"/>
            </a:pPr>
            <a:r>
              <a:rPr sz="2500"/>
              <a:t>E. Muller, A. Zenker, J-A Héraud</a:t>
            </a:r>
          </a:p>
          <a:p>
            <a:pPr marL="0" lvl="0" indent="109728">
              <a:lnSpc>
                <a:spcPct val="90000"/>
              </a:lnSpc>
              <a:buSzTx/>
              <a:buNone/>
              <a:defRPr sz="1800"/>
            </a:pPr>
            <a:endParaRPr sz="2500"/>
          </a:p>
          <a:p>
            <a:pPr marL="0" lvl="0" indent="109728">
              <a:lnSpc>
                <a:spcPct val="90000"/>
              </a:lnSpc>
              <a:buSzTx/>
              <a:buNone/>
              <a:defRPr sz="1800"/>
            </a:pPr>
            <a:r>
              <a:rPr sz="2200" b="1" i="1"/>
              <a:t>Knowledge Angels: fostering innovation in knowledge-intensive business services through creative individuals</a:t>
            </a:r>
            <a:endParaRPr sz="2400" b="1" i="1"/>
          </a:p>
          <a:p>
            <a:pPr marL="0" lvl="0" indent="109728">
              <a:lnSpc>
                <a:spcPct val="90000"/>
              </a:lnSpc>
              <a:buSzTx/>
              <a:buNone/>
              <a:defRPr sz="1800"/>
            </a:pPr>
            <a:r>
              <a:rPr b="1" i="1"/>
              <a:t>Observations from Canada, China, France, Germany and Spain</a:t>
            </a:r>
            <a:endParaRPr sz="2500"/>
          </a:p>
          <a:p>
            <a:pPr marL="0" lvl="0" indent="109728">
              <a:lnSpc>
                <a:spcPct val="90000"/>
              </a:lnSpc>
              <a:buSzTx/>
              <a:buNone/>
              <a:defRPr sz="1800"/>
            </a:pPr>
            <a:endParaRPr sz="2000" b="1" i="1"/>
          </a:p>
          <a:p>
            <a:pPr marL="0" lvl="0" indent="109728">
              <a:lnSpc>
                <a:spcPct val="90000"/>
              </a:lnSpc>
              <a:buSzTx/>
              <a:buNone/>
              <a:defRPr sz="1800"/>
            </a:pPr>
            <a:r>
              <a:rPr i="1"/>
              <a:t>Accenture award for research papers in economics and management of innovation, </a:t>
            </a:r>
            <a:r>
              <a:t>March 2013</a:t>
            </a:r>
          </a:p>
          <a:p>
            <a:pPr marL="0" lvl="0" indent="109728">
              <a:lnSpc>
                <a:spcPct val="90000"/>
              </a:lnSpc>
              <a:buSzTx/>
              <a:buNone/>
              <a:defRPr sz="1800"/>
            </a:pPr>
            <a:endParaRPr sz="2000"/>
          </a:p>
          <a:p>
            <a:pPr marL="0" lvl="0" indent="109728">
              <a:lnSpc>
                <a:spcPct val="90000"/>
              </a:lnSpc>
              <a:buSzTx/>
              <a:buNone/>
              <a:defRPr sz="1800"/>
            </a:pPr>
            <a:r>
              <a:rPr sz="2000"/>
              <a:t>To be published in </a:t>
            </a:r>
            <a:r>
              <a:rPr sz="2000" i="1"/>
              <a:t>International  Management</a:t>
            </a:r>
            <a:r>
              <a:rPr sz="2000"/>
              <a:t> 2015</a:t>
            </a:r>
          </a:p>
          <a:p>
            <a:pPr marL="0" lvl="0" indent="109728">
              <a:lnSpc>
                <a:spcPct val="90000"/>
              </a:lnSpc>
              <a:buSzTx/>
              <a:buNone/>
              <a:defRPr sz="1800"/>
            </a:pPr>
            <a:endParaRPr sz="2500" i="1"/>
          </a:p>
          <a:p>
            <a:pPr marL="0" lvl="0" indent="109728">
              <a:lnSpc>
                <a:spcPct val="90000"/>
              </a:lnSpc>
              <a:buSzTx/>
              <a:buNone/>
              <a:defRPr sz="1800"/>
            </a:pPr>
            <a:r>
              <a:rPr sz="2500" i="1"/>
              <a:t>BETA (University of Strasbourg, France)</a:t>
            </a:r>
            <a:endParaRPr sz="2500"/>
          </a:p>
          <a:p>
            <a:pPr marL="0" lvl="0" indent="109728">
              <a:lnSpc>
                <a:spcPct val="90000"/>
              </a:lnSpc>
              <a:buSzTx/>
              <a:buNone/>
              <a:defRPr sz="1800"/>
            </a:pPr>
            <a:r>
              <a:rPr sz="2500" i="1"/>
              <a:t>ISI (Fraunhofer Institute ISI, Karlsruhe, Germany)</a:t>
            </a:r>
          </a:p>
        </p:txBody>
      </p:sp>
      <p:sp>
        <p:nvSpPr>
          <p:cNvPr id="87" name="Shape 87"/>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2</a:t>
            </a:fld>
            <a:endParaRPr>
              <a:solidFill>
                <a:srgbClr val="FFFFFF"/>
              </a:solidFill>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Shape 186"/>
          <p:cNvSpPr>
            <a:spLocks noGrp="1"/>
          </p:cNvSpPr>
          <p:nvPr>
            <p:ph type="title"/>
          </p:nvPr>
        </p:nvSpPr>
        <p:spPr>
          <a:prstGeom prst="rect">
            <a:avLst/>
          </a:prstGeom>
        </p:spPr>
        <p:txBody>
          <a:bodyPr>
            <a:normAutofit fontScale="90000"/>
          </a:bodyPr>
          <a:lstStyle>
            <a:lvl1pPr defTabSz="813816">
              <a:defRPr sz="3559">
                <a:solidFill>
                  <a:srgbClr val="D71A16"/>
                </a:solidFill>
              </a:defRPr>
            </a:lvl1pPr>
          </a:lstStyle>
          <a:p>
            <a:pPr lvl="0">
              <a:defRPr sz="1800">
                <a:solidFill>
                  <a:srgbClr val="000000"/>
                </a:solidFill>
              </a:defRPr>
            </a:pPr>
            <a:r>
              <a:rPr sz="3559">
                <a:solidFill>
                  <a:srgbClr val="D71A16"/>
                </a:solidFill>
              </a:rPr>
              <a:t>As a conclusion: some sort of hazardous philosophical digression </a:t>
            </a:r>
          </a:p>
        </p:txBody>
      </p:sp>
      <p:sp>
        <p:nvSpPr>
          <p:cNvPr id="187" name="Shape 187"/>
          <p:cNvSpPr>
            <a:spLocks noGrp="1"/>
          </p:cNvSpPr>
          <p:nvPr>
            <p:ph type="body" idx="1"/>
          </p:nvPr>
        </p:nvSpPr>
        <p:spPr>
          <a:xfrm>
            <a:off x="2534408" y="3263593"/>
            <a:ext cx="4075184" cy="1977611"/>
          </a:xfrm>
          <a:prstGeom prst="rect">
            <a:avLst/>
          </a:prstGeom>
        </p:spPr>
        <p:txBody>
          <a:bodyPr>
            <a:normAutofit fontScale="92500"/>
          </a:bodyPr>
          <a:lstStyle/>
          <a:p>
            <a:pPr marL="0" lvl="0" indent="0" defTabSz="457200">
              <a:spcBef>
                <a:spcPts val="0"/>
              </a:spcBef>
              <a:buClrTx/>
              <a:buSzTx/>
              <a:buFontTx/>
              <a:buNone/>
              <a:defRPr sz="1800"/>
            </a:pPr>
            <a:r>
              <a:rPr sz="8600">
                <a:latin typeface="+mj-lt"/>
                <a:ea typeface="+mj-ea"/>
                <a:cs typeface="+mj-cs"/>
                <a:sym typeface="Helvetica"/>
              </a:rPr>
              <a:t>間 ↔️ </a:t>
            </a:r>
            <a:r>
              <a:rPr sz="8500">
                <a:latin typeface="+mj-lt"/>
                <a:ea typeface="+mj-ea"/>
                <a:cs typeface="+mj-cs"/>
                <a:sym typeface="Helvetica"/>
              </a:rPr>
              <a:t>場</a:t>
            </a:r>
          </a:p>
        </p:txBody>
      </p:sp>
      <p:sp>
        <p:nvSpPr>
          <p:cNvPr id="188" name="Shape 188"/>
          <p:cNvSpPr>
            <a:spLocks noGrp="1"/>
          </p:cNvSpPr>
          <p:nvPr>
            <p:ph type="sldNum" sz="quarter" idx="2"/>
          </p:nvPr>
        </p:nvSpPr>
        <p:spPr>
          <a:prstGeom prst="rect">
            <a:avLst/>
          </a:prstGeom>
          <a:extLst>
            <a:ext uri="{C572A759-6A51-4108-AA02-DFA0A04FC94B}">
              <ma14:wrappingTextBoxFlag xmlns="" xmlns:ma14="http://schemas.microsoft.com/office/mac/drawingml/2011/main" val="1"/>
            </a:ext>
          </a:extLst>
        </p:spPr>
        <p:txBody>
          <a:bodyPr/>
          <a:lstStyle/>
          <a:p>
            <a:pPr lvl="0">
              <a:defRPr>
                <a:solidFill>
                  <a:srgbClr val="000000"/>
                </a:solidFill>
              </a:defRPr>
            </a:pPr>
            <a:fld id="{86CB4B4D-7CA3-9044-876B-883B54F8677D}" type="slidenum">
              <a:rPr>
                <a:solidFill>
                  <a:srgbClr val="FFFFFF"/>
                </a:solidFill>
              </a:rPr>
              <a:t>20</a:t>
            </a:fld>
            <a:endParaRPr>
              <a:solidFill>
                <a:srgbClr val="FFFFFF"/>
              </a:solidFill>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p:nvPr/>
        </p:nvSpPr>
        <p:spPr>
          <a:xfrm>
            <a:off x="5652120" y="620687"/>
            <a:ext cx="1375793"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91" name="Shape 191"/>
          <p:cNvSpPr>
            <a:spLocks noGrp="1"/>
          </p:cNvSpPr>
          <p:nvPr>
            <p:ph type="title"/>
          </p:nvPr>
        </p:nvSpPr>
        <p:spPr>
          <a:xfrm>
            <a:off x="395536" y="1124744"/>
            <a:ext cx="8229601" cy="1143001"/>
          </a:xfrm>
          <a:prstGeom prst="rect">
            <a:avLst/>
          </a:prstGeom>
        </p:spPr>
        <p:txBody>
          <a:bodyPr lIns="0" tIns="0" rIns="0" bIns="0" anchor="t"/>
          <a:lstStyle/>
          <a:p>
            <a:pPr lvl="0" algn="ctr">
              <a:defRPr sz="1800">
                <a:solidFill>
                  <a:srgbClr val="000000"/>
                </a:solidFill>
              </a:defRPr>
            </a:pPr>
            <a:r>
              <a:rPr sz="3200">
                <a:solidFill>
                  <a:srgbClr val="C00000"/>
                </a:solidFill>
              </a:rPr>
              <a:t>Many thanks for your attention</a:t>
            </a:r>
            <a:br>
              <a:rPr sz="3200">
                <a:solidFill>
                  <a:srgbClr val="C00000"/>
                </a:solidFill>
              </a:rPr>
            </a:br>
            <a:endParaRPr sz="3200">
              <a:solidFill>
                <a:srgbClr val="C00000"/>
              </a:solidFill>
            </a:endParaRPr>
          </a:p>
        </p:txBody>
      </p:sp>
      <p:sp>
        <p:nvSpPr>
          <p:cNvPr id="192" name="Shape 192"/>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21</a:t>
            </a:fld>
            <a:endParaRPr>
              <a:solidFill>
                <a:srgbClr val="FFFFFF"/>
              </a:solidFill>
            </a:endParaRPr>
          </a:p>
        </p:txBody>
      </p:sp>
      <p:sp>
        <p:nvSpPr>
          <p:cNvPr id="193" name="Shape 193"/>
          <p:cNvSpPr>
            <a:spLocks noGrp="1"/>
          </p:cNvSpPr>
          <p:nvPr>
            <p:ph type="body" idx="4294967295"/>
          </p:nvPr>
        </p:nvSpPr>
        <p:spPr>
          <a:xfrm>
            <a:off x="2411759" y="2348880"/>
            <a:ext cx="3357564" cy="3357563"/>
          </a:xfrm>
          <a:prstGeom prst="rect">
            <a:avLst/>
          </a:prstGeom>
        </p:spPr>
        <p:txBody>
          <a:bodyPr/>
          <a:lstStyle/>
          <a:p>
            <a:pPr marL="457200" lvl="0" indent="-457200" algn="ctr">
              <a:lnSpc>
                <a:spcPct val="80000"/>
              </a:lnSpc>
              <a:buSzTx/>
              <a:buNone/>
              <a:defRPr sz="1800"/>
            </a:pPr>
            <a:endParaRPr sz="2000"/>
          </a:p>
          <a:p>
            <a:pPr marL="457200" lvl="0" indent="-457200" algn="ctr">
              <a:lnSpc>
                <a:spcPct val="80000"/>
              </a:lnSpc>
              <a:buSzTx/>
              <a:buNone/>
              <a:defRPr sz="1800"/>
            </a:pPr>
            <a:endParaRPr sz="2000"/>
          </a:p>
          <a:p>
            <a:pPr marL="457200" lvl="0" indent="-457200" algn="ctr">
              <a:lnSpc>
                <a:spcPct val="80000"/>
              </a:lnSpc>
              <a:buSzTx/>
              <a:buNone/>
              <a:defRPr sz="1800"/>
            </a:pPr>
            <a:endParaRPr sz="2000"/>
          </a:p>
          <a:p>
            <a:pPr marL="457200" lvl="0" indent="-457200" algn="ctr">
              <a:lnSpc>
                <a:spcPct val="80000"/>
              </a:lnSpc>
              <a:buSzTx/>
              <a:buNone/>
              <a:defRPr sz="1800"/>
            </a:pPr>
            <a:endParaRPr sz="2000"/>
          </a:p>
          <a:p>
            <a:pPr marL="457200" lvl="0" indent="-457200" algn="ctr">
              <a:lnSpc>
                <a:spcPct val="80000"/>
              </a:lnSpc>
              <a:buSzTx/>
              <a:buNone/>
              <a:defRPr sz="1800"/>
            </a:pPr>
            <a:r>
              <a:rPr sz="2000">
                <a:solidFill>
                  <a:srgbClr val="0070C0"/>
                </a:solidFill>
              </a:rPr>
              <a:t>Jean-Alain HÉRAUD</a:t>
            </a:r>
          </a:p>
          <a:p>
            <a:pPr marL="457200" lvl="0" indent="-457200" algn="ctr">
              <a:lnSpc>
                <a:spcPct val="80000"/>
              </a:lnSpc>
              <a:buSzTx/>
              <a:buNone/>
              <a:defRPr sz="1800"/>
            </a:pPr>
            <a:endParaRPr sz="2000"/>
          </a:p>
          <a:p>
            <a:pPr marL="457200" lvl="0" indent="-457200" algn="ctr">
              <a:lnSpc>
                <a:spcPct val="80000"/>
              </a:lnSpc>
              <a:buSzTx/>
              <a:buNone/>
              <a:defRPr sz="1800"/>
            </a:pPr>
            <a:r>
              <a:rPr>
                <a:hlinkClick r:id="rId2"/>
              </a:rPr>
              <a:t>heraud@unistra.fr</a:t>
            </a:r>
            <a:endParaRPr>
              <a:solidFill>
                <a:srgbClr val="0070C0"/>
              </a:solidFill>
            </a:endParaRPr>
          </a:p>
          <a:p>
            <a:pPr marL="457200" lvl="0" indent="-457200" algn="ctr">
              <a:lnSpc>
                <a:spcPct val="80000"/>
              </a:lnSpc>
              <a:buSzTx/>
              <a:buNone/>
              <a:defRPr sz="1800"/>
            </a:pPr>
            <a:endParaRPr>
              <a:solidFill>
                <a:srgbClr val="F96A1B"/>
              </a:solidFill>
            </a:endParaRPr>
          </a:p>
          <a:p>
            <a:pPr marL="457200" lvl="0" indent="-457200" algn="ctr">
              <a:lnSpc>
                <a:spcPct val="80000"/>
              </a:lnSpc>
              <a:buSzTx/>
              <a:buNone/>
              <a:defRPr sz="1800"/>
            </a:pPr>
            <a:endParaRPr>
              <a:solidFill>
                <a:srgbClr val="F96A1B"/>
              </a:solidFill>
            </a:endParaRPr>
          </a:p>
          <a:p>
            <a:pPr marL="457200" lvl="0" indent="-457200" algn="ctr">
              <a:lnSpc>
                <a:spcPct val="80000"/>
              </a:lnSpc>
              <a:buSzTx/>
              <a:buNone/>
              <a:defRPr sz="1800"/>
            </a:pPr>
            <a:r>
              <a:rPr sz="1200">
                <a:solidFill>
                  <a:srgbClr val="0070C0"/>
                </a:solidFill>
              </a:rPr>
              <a:t>Personal website</a:t>
            </a:r>
          </a:p>
          <a:p>
            <a:pPr marL="457200" lvl="0" indent="-457200" algn="ctr">
              <a:lnSpc>
                <a:spcPct val="80000"/>
              </a:lnSpc>
              <a:buSzTx/>
              <a:buNone/>
              <a:defRPr sz="1800"/>
            </a:pPr>
            <a:r>
              <a:rPr>
                <a:solidFill>
                  <a:srgbClr val="0070C0"/>
                </a:solidFill>
              </a:rPr>
              <a:t>jaheraud.eu</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90" name="Shape 90"/>
          <p:cNvSpPr>
            <a:spLocks noGrp="1"/>
          </p:cNvSpPr>
          <p:nvPr>
            <p:ph type="title"/>
          </p:nvPr>
        </p:nvSpPr>
        <p:spPr>
          <a:xfrm>
            <a:off x="457200" y="1143000"/>
            <a:ext cx="8229600" cy="1066800"/>
          </a:xfrm>
          <a:prstGeom prst="rect">
            <a:avLst/>
          </a:prstGeom>
        </p:spPr>
        <p:txBody>
          <a:bodyPr/>
          <a:lstStyle>
            <a:lvl1pPr>
              <a:defRPr>
                <a:solidFill>
                  <a:srgbClr val="F12922"/>
                </a:solidFill>
              </a:defRPr>
            </a:lvl1pPr>
          </a:lstStyle>
          <a:p>
            <a:pPr lvl="0">
              <a:defRPr sz="1800">
                <a:solidFill>
                  <a:srgbClr val="000000"/>
                </a:solidFill>
              </a:defRPr>
            </a:pPr>
            <a:r>
              <a:rPr sz="4000">
                <a:solidFill>
                  <a:srgbClr val="F12922"/>
                </a:solidFill>
              </a:rPr>
              <a:t>Some articles related to the topic </a:t>
            </a:r>
          </a:p>
        </p:txBody>
      </p:sp>
      <p:sp>
        <p:nvSpPr>
          <p:cNvPr id="91" name="Shape 91"/>
          <p:cNvSpPr>
            <a:spLocks noGrp="1"/>
          </p:cNvSpPr>
          <p:nvPr>
            <p:ph type="body" idx="1"/>
          </p:nvPr>
        </p:nvSpPr>
        <p:spPr>
          <a:xfrm>
            <a:off x="457200" y="2249423"/>
            <a:ext cx="8229600" cy="4325113"/>
          </a:xfrm>
          <a:prstGeom prst="rect">
            <a:avLst/>
          </a:prstGeom>
        </p:spPr>
        <p:txBody>
          <a:bodyPr/>
          <a:lstStyle/>
          <a:p>
            <a:pPr lvl="0">
              <a:lnSpc>
                <a:spcPct val="80000"/>
              </a:lnSpc>
              <a:defRPr sz="1800"/>
            </a:pPr>
            <a:r>
              <a:rPr sz="2500"/>
              <a:t>I. Miles </a:t>
            </a:r>
            <a:r>
              <a:rPr sz="2500" i="1"/>
              <a:t>et al. </a:t>
            </a:r>
            <a:r>
              <a:rPr sz="2500"/>
              <a:t>(1995): Knowledge-Intensive Business Services: Users, carriers and sources of innovation, </a:t>
            </a:r>
            <a:r>
              <a:rPr sz="2500" i="1"/>
              <a:t>European Innovation Monitoring Systems, EIMS publication N°15 </a:t>
            </a:r>
            <a:r>
              <a:rPr sz="2500"/>
              <a:t>.</a:t>
            </a:r>
          </a:p>
          <a:p>
            <a:pPr lvl="0">
              <a:lnSpc>
                <a:spcPct val="80000"/>
              </a:lnSpc>
              <a:defRPr sz="1800"/>
            </a:pPr>
            <a:r>
              <a:rPr sz="2500"/>
              <a:t>E. Muller, A. Zenker (2001): Business services as actors of knowledge transformation: the role of KIBS in regional and national innovation systems, </a:t>
            </a:r>
            <a:r>
              <a:rPr sz="2500" i="1"/>
              <a:t>Research Policy</a:t>
            </a:r>
            <a:r>
              <a:rPr sz="2500"/>
              <a:t>, 30, 1501-1516</a:t>
            </a:r>
          </a:p>
          <a:p>
            <a:pPr lvl="0">
              <a:lnSpc>
                <a:spcPct val="80000"/>
              </a:lnSpc>
              <a:defRPr sz="1800"/>
            </a:pPr>
            <a:r>
              <a:rPr sz="2500"/>
              <a:t>P. Cohendet, J-A Héraud, P. Llerena (2013): A microeconomic approach to the dynamics of knowledge creation, </a:t>
            </a:r>
            <a:r>
              <a:rPr sz="2500" i="1"/>
              <a:t>in </a:t>
            </a:r>
            <a:r>
              <a:rPr sz="2500"/>
              <a:t>P. Meusburger et al. (eds) </a:t>
            </a:r>
            <a:r>
              <a:rPr sz="2500" i="1"/>
              <a:t>Knowledge and the Economy</a:t>
            </a:r>
            <a:r>
              <a:rPr sz="2500"/>
              <a:t>, Springer (Dordrecht)</a:t>
            </a:r>
          </a:p>
        </p:txBody>
      </p:sp>
      <p:sp>
        <p:nvSpPr>
          <p:cNvPr id="92" name="Shape 92"/>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3</a:t>
            </a:fld>
            <a:endParaRPr>
              <a:solidFill>
                <a:srgbClr val="FFFFFF"/>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95" name="Shape 95"/>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a:solidFill>
                  <a:srgbClr val="F96A1B"/>
                </a:solidFill>
              </a:rPr>
              <a:t>Innovation as a central strategy </a:t>
            </a:r>
            <a:br>
              <a:rPr sz="2604">
                <a:solidFill>
                  <a:srgbClr val="F96A1B"/>
                </a:solidFill>
              </a:rPr>
            </a:br>
            <a:r>
              <a:rPr sz="2604">
                <a:solidFill>
                  <a:srgbClr val="F96A1B"/>
                </a:solidFill>
              </a:rPr>
              <a:t>for firms and other organizations</a:t>
            </a:r>
          </a:p>
        </p:txBody>
      </p:sp>
      <p:sp>
        <p:nvSpPr>
          <p:cNvPr id="96" name="Shape 96"/>
          <p:cNvSpPr>
            <a:spLocks noGrp="1"/>
          </p:cNvSpPr>
          <p:nvPr>
            <p:ph type="body" idx="1"/>
          </p:nvPr>
        </p:nvSpPr>
        <p:spPr>
          <a:xfrm>
            <a:off x="755649" y="1916113"/>
            <a:ext cx="7561265" cy="4393208"/>
          </a:xfrm>
          <a:prstGeom prst="rect">
            <a:avLst/>
          </a:prstGeom>
        </p:spPr>
        <p:txBody>
          <a:bodyPr/>
          <a:lstStyle/>
          <a:p>
            <a:pPr marL="292607" lvl="0" indent="-182879">
              <a:defRPr sz="1800"/>
            </a:pPr>
            <a:r>
              <a:rPr sz="2000"/>
              <a:t>Creating and developing new products, processes and/or markets is </a:t>
            </a:r>
            <a:r>
              <a:rPr sz="2000" i="1"/>
              <a:t>increasingly a necessity </a:t>
            </a:r>
            <a:r>
              <a:rPr sz="2000"/>
              <a:t>for the development of micro and macro entities (firms, institutions, cities, regions).</a:t>
            </a:r>
          </a:p>
          <a:p>
            <a:pPr marL="292607" lvl="0" indent="-182879">
              <a:defRPr sz="1800"/>
            </a:pPr>
            <a:r>
              <a:rPr sz="2000"/>
              <a:t>Nevertheless only a minority of entrepreneurs consider creative/innovative activities as day-to-day business: it is a secondary concern because operational  business issues claim the entrepreneur’s full attention</a:t>
            </a:r>
          </a:p>
          <a:p>
            <a:pPr marL="292607" lvl="0" indent="-182879">
              <a:defRPr sz="1800"/>
            </a:pPr>
            <a:r>
              <a:rPr sz="2000"/>
              <a:t>Therefore many ideas « stay on the shelf » due to lack of time, money, partners or knowledge</a:t>
            </a:r>
          </a:p>
          <a:p>
            <a:pPr marL="292607" lvl="0" indent="-182879">
              <a:defRPr sz="1800"/>
            </a:pPr>
            <a:r>
              <a:rPr sz="2000">
                <a:solidFill>
                  <a:srgbClr val="7030A0"/>
                </a:solidFill>
              </a:rPr>
              <a:t>Transforming “ideas” into “innovations” is an act of creativity that business services (particularly KIBS) can help to perform at firm’s level.</a:t>
            </a:r>
          </a:p>
        </p:txBody>
      </p:sp>
      <p:sp>
        <p:nvSpPr>
          <p:cNvPr id="97" name="Shape 97"/>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4</a:t>
            </a:fld>
            <a:endParaRPr>
              <a:solidFill>
                <a:srgbClr val="FFFFFF"/>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00" name="Shape 100"/>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i="1">
                <a:solidFill>
                  <a:srgbClr val="F96A1B"/>
                </a:solidFill>
              </a:rPr>
              <a:t>Business services</a:t>
            </a:r>
            <a:r>
              <a:rPr sz="2604">
                <a:solidFill>
                  <a:srgbClr val="F96A1B"/>
                </a:solidFill>
              </a:rPr>
              <a:t> as central actors</a:t>
            </a:r>
            <a:br>
              <a:rPr sz="2604">
                <a:solidFill>
                  <a:srgbClr val="F96A1B"/>
                </a:solidFill>
              </a:rPr>
            </a:br>
            <a:r>
              <a:rPr sz="2604">
                <a:solidFill>
                  <a:srgbClr val="F96A1B"/>
                </a:solidFill>
              </a:rPr>
              <a:t>of innovation</a:t>
            </a:r>
          </a:p>
        </p:txBody>
      </p:sp>
      <p:sp>
        <p:nvSpPr>
          <p:cNvPr id="101" name="Shape 101"/>
          <p:cNvSpPr>
            <a:spLocks noGrp="1"/>
          </p:cNvSpPr>
          <p:nvPr>
            <p:ph type="body" idx="1"/>
          </p:nvPr>
        </p:nvSpPr>
        <p:spPr>
          <a:xfrm>
            <a:off x="755649" y="1916113"/>
            <a:ext cx="7561265" cy="4393208"/>
          </a:xfrm>
          <a:prstGeom prst="rect">
            <a:avLst/>
          </a:prstGeom>
        </p:spPr>
        <p:txBody>
          <a:bodyPr/>
          <a:lstStyle/>
          <a:p>
            <a:pPr marL="292607" lvl="0" indent="-182879">
              <a:defRPr sz="1800"/>
            </a:pPr>
            <a:r>
              <a:rPr sz="2000"/>
              <a:t>We can consider here all sorts of business services (BtoB), but we tend to focus on the ones that are particularly “Knowledge-intensive” (KIBS, following the definition of Miles)</a:t>
            </a:r>
          </a:p>
          <a:p>
            <a:pPr marL="292607" lvl="0" indent="-182879">
              <a:defRPr sz="1800"/>
            </a:pPr>
            <a:r>
              <a:rPr sz="2000"/>
              <a:t>Nevertheless it is not necessary to be an R&amp;D firm to contribute to innovation. Every sort of knowledge, even unformal, can be </a:t>
            </a:r>
            <a:r>
              <a:rPr sz="2000" i="1"/>
              <a:t>creative</a:t>
            </a:r>
          </a:p>
          <a:p>
            <a:pPr marL="292607" lvl="0" indent="-182879">
              <a:defRPr sz="1800"/>
            </a:pPr>
            <a:r>
              <a:rPr sz="2000" i="1">
                <a:solidFill>
                  <a:srgbClr val="7030A0"/>
                </a:solidFill>
              </a:rPr>
              <a:t>Knowledge transfer </a:t>
            </a:r>
            <a:r>
              <a:rPr sz="2000">
                <a:solidFill>
                  <a:srgbClr val="7030A0"/>
                </a:solidFill>
              </a:rPr>
              <a:t>is the role of KIBS, but innovation is triggered by more complex processes. KIBS are more than pure knowledge transmitters. The cognitive process is not linear, but </a:t>
            </a:r>
            <a:r>
              <a:rPr sz="2000" i="1">
                <a:solidFill>
                  <a:srgbClr val="7030A0"/>
                </a:solidFill>
              </a:rPr>
              <a:t>systemic</a:t>
            </a:r>
            <a:r>
              <a:rPr sz="2000">
                <a:solidFill>
                  <a:srgbClr val="7030A0"/>
                </a:solidFill>
              </a:rPr>
              <a:t>. </a:t>
            </a:r>
          </a:p>
        </p:txBody>
      </p:sp>
      <p:sp>
        <p:nvSpPr>
          <p:cNvPr id="102" name="Shape 102"/>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5</a:t>
            </a:fld>
            <a:endParaRPr>
              <a:solidFill>
                <a:srgbClr val="FFFFFF"/>
              </a:solidFill>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05" name="Shape 105"/>
          <p:cNvSpPr>
            <a:spLocks noGrp="1"/>
          </p:cNvSpPr>
          <p:nvPr>
            <p:ph type="title"/>
          </p:nvPr>
        </p:nvSpPr>
        <p:spPr>
          <a:xfrm>
            <a:off x="457200" y="274638"/>
            <a:ext cx="8229600" cy="1425576"/>
          </a:xfrm>
          <a:prstGeom prst="rect">
            <a:avLst/>
          </a:prstGeom>
        </p:spPr>
        <p:txBody>
          <a:bodyPr lIns="0" tIns="0" rIns="0" bIns="0" anchor="t"/>
          <a:lstStyle/>
          <a:p>
            <a:pPr lvl="0" defTabSz="850391">
              <a:defRPr sz="1800">
                <a:solidFill>
                  <a:srgbClr val="000000"/>
                </a:solidFill>
              </a:defRPr>
            </a:pPr>
            <a:r>
              <a:rPr sz="3720">
                <a:solidFill>
                  <a:srgbClr val="434342"/>
                </a:solidFill>
              </a:rPr>
              <a:t/>
            </a:r>
            <a:br>
              <a:rPr sz="3720">
                <a:solidFill>
                  <a:srgbClr val="434342"/>
                </a:solidFill>
              </a:rPr>
            </a:br>
            <a:r>
              <a:rPr sz="2604" b="1" i="1">
                <a:solidFill>
                  <a:srgbClr val="F96A1B"/>
                </a:solidFill>
              </a:rPr>
              <a:t>Knowledge Angels </a:t>
            </a:r>
            <a:r>
              <a:rPr sz="2604">
                <a:solidFill>
                  <a:srgbClr val="F96A1B"/>
                </a:solidFill>
              </a:rPr>
              <a:t>as central actors</a:t>
            </a:r>
            <a:br>
              <a:rPr sz="2604">
                <a:solidFill>
                  <a:srgbClr val="F96A1B"/>
                </a:solidFill>
              </a:rPr>
            </a:br>
            <a:r>
              <a:rPr sz="2604">
                <a:solidFill>
                  <a:srgbClr val="F96A1B"/>
                </a:solidFill>
              </a:rPr>
              <a:t>of KIBS activity</a:t>
            </a:r>
          </a:p>
        </p:txBody>
      </p:sp>
      <p:sp>
        <p:nvSpPr>
          <p:cNvPr id="106" name="Shape 106"/>
          <p:cNvSpPr>
            <a:spLocks noGrp="1"/>
          </p:cNvSpPr>
          <p:nvPr>
            <p:ph type="body" idx="1"/>
          </p:nvPr>
        </p:nvSpPr>
        <p:spPr>
          <a:xfrm>
            <a:off x="755649" y="1916113"/>
            <a:ext cx="7561265" cy="4393208"/>
          </a:xfrm>
          <a:prstGeom prst="rect">
            <a:avLst/>
          </a:prstGeom>
        </p:spPr>
        <p:txBody>
          <a:bodyPr/>
          <a:lstStyle/>
          <a:p>
            <a:pPr marL="292607" lvl="0" indent="-182879">
              <a:defRPr sz="1800"/>
            </a:pPr>
            <a:r>
              <a:rPr sz="2000"/>
              <a:t>We will see how KIBS foster innovation by a series of </a:t>
            </a:r>
            <a:r>
              <a:rPr sz="2000" i="1"/>
              <a:t>knowledge</a:t>
            </a:r>
            <a:r>
              <a:rPr sz="2000"/>
              <a:t> </a:t>
            </a:r>
            <a:r>
              <a:rPr sz="2000" i="1"/>
              <a:t>transformations</a:t>
            </a:r>
            <a:r>
              <a:rPr sz="2000"/>
              <a:t>: this is fundamentally a </a:t>
            </a:r>
            <a:r>
              <a:rPr sz="2000" i="1"/>
              <a:t>creative</a:t>
            </a:r>
            <a:r>
              <a:rPr sz="2000"/>
              <a:t> activity.</a:t>
            </a:r>
          </a:p>
          <a:p>
            <a:pPr marL="292607" lvl="0" indent="-182879">
              <a:defRPr sz="1800"/>
            </a:pPr>
            <a:r>
              <a:rPr sz="2000"/>
              <a:t>The knowledge transformation occurs through </a:t>
            </a:r>
            <a:r>
              <a:rPr sz="2000" i="1"/>
              <a:t>translation</a:t>
            </a:r>
            <a:r>
              <a:rPr sz="2000"/>
              <a:t> processes, envolving a heterogeneous set of actors and contexts, outside and inside KIBS.</a:t>
            </a:r>
            <a:endParaRPr sz="2000" i="1"/>
          </a:p>
          <a:p>
            <a:pPr marL="292607" lvl="0" indent="-182879">
              <a:defRPr sz="1800"/>
            </a:pPr>
            <a:r>
              <a:rPr sz="2000"/>
              <a:t>Certain individuals have, more than others, the capacity to bridge knowledge systems: they can </a:t>
            </a:r>
            <a:r>
              <a:rPr sz="2000" i="1"/>
              <a:t>translate</a:t>
            </a:r>
            <a:r>
              <a:rPr sz="2000"/>
              <a:t>. Since translation always involves a form of transformation (adaptation to another context), it is potentially creative. </a:t>
            </a:r>
          </a:p>
          <a:p>
            <a:pPr marL="292607" lvl="0" indent="-182879">
              <a:defRPr sz="1800"/>
            </a:pPr>
            <a:r>
              <a:rPr sz="2000">
                <a:solidFill>
                  <a:srgbClr val="7030A0"/>
                </a:solidFill>
              </a:rPr>
              <a:t>Such a cognitive role cannot be performed by machines or organizations (the organization is a set of formal procedures or implicite routines). We need gifted individuals: KA.</a:t>
            </a:r>
          </a:p>
        </p:txBody>
      </p:sp>
      <p:sp>
        <p:nvSpPr>
          <p:cNvPr id="107" name="Shape 107"/>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6</a:t>
            </a:fld>
            <a:endParaRPr>
              <a:solidFill>
                <a:srgbClr val="FFFFFF"/>
              </a:solidFill>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10" name="Shape 110"/>
          <p:cNvSpPr>
            <a:spLocks noGrp="1"/>
          </p:cNvSpPr>
          <p:nvPr>
            <p:ph type="title"/>
          </p:nvPr>
        </p:nvSpPr>
        <p:spPr>
          <a:xfrm>
            <a:off x="457200" y="274638"/>
            <a:ext cx="8229600" cy="1425576"/>
          </a:xfrm>
          <a:prstGeom prst="rect">
            <a:avLst/>
          </a:prstGeom>
        </p:spPr>
        <p:txBody>
          <a:bodyPr lIns="0" tIns="0" rIns="0" bIns="0" anchor="t"/>
          <a:lstStyle/>
          <a:p>
            <a:pPr lvl="0">
              <a:defRPr sz="1800">
                <a:solidFill>
                  <a:srgbClr val="000000"/>
                </a:solidFill>
              </a:defRPr>
            </a:pPr>
            <a:r>
              <a:rPr sz="4000">
                <a:solidFill>
                  <a:srgbClr val="434342"/>
                </a:solidFill>
              </a:rPr>
              <a:t/>
            </a:r>
            <a:br>
              <a:rPr sz="4000">
                <a:solidFill>
                  <a:srgbClr val="434342"/>
                </a:solidFill>
              </a:rPr>
            </a:br>
            <a:r>
              <a:rPr sz="2800" b="1" i="1">
                <a:solidFill>
                  <a:srgbClr val="F96A1B"/>
                </a:solidFill>
              </a:rPr>
              <a:t>Preliminary definitions</a:t>
            </a:r>
          </a:p>
        </p:txBody>
      </p:sp>
      <p:sp>
        <p:nvSpPr>
          <p:cNvPr id="111" name="Shape 111"/>
          <p:cNvSpPr>
            <a:spLocks noGrp="1"/>
          </p:cNvSpPr>
          <p:nvPr>
            <p:ph type="body" idx="1"/>
          </p:nvPr>
        </p:nvSpPr>
        <p:spPr>
          <a:xfrm>
            <a:off x="755649" y="1916113"/>
            <a:ext cx="7561265" cy="4393208"/>
          </a:xfrm>
          <a:prstGeom prst="rect">
            <a:avLst/>
          </a:prstGeom>
        </p:spPr>
        <p:txBody>
          <a:bodyPr/>
          <a:lstStyle/>
          <a:p>
            <a:pPr marL="292607" lvl="0" indent="-182879">
              <a:lnSpc>
                <a:spcPct val="90000"/>
              </a:lnSpc>
              <a:defRPr sz="1800"/>
            </a:pPr>
            <a:r>
              <a:rPr sz="2000"/>
              <a:t>What is </a:t>
            </a:r>
            <a:r>
              <a:rPr sz="2000" b="1">
                <a:solidFill>
                  <a:srgbClr val="406823"/>
                </a:solidFill>
              </a:rPr>
              <a:t>knowledge</a:t>
            </a:r>
            <a:r>
              <a:rPr sz="2000"/>
              <a:t>? It is not pure </a:t>
            </a:r>
            <a:r>
              <a:rPr sz="2000" i="1"/>
              <a:t>information</a:t>
            </a:r>
            <a:r>
              <a:rPr sz="2000"/>
              <a:t> (that can be automatically transmitted and stored in databanks), because there is also a grammar organizing the items; a series of meta-information layers for processing the basic information.</a:t>
            </a:r>
          </a:p>
          <a:p>
            <a:pPr marL="292607" lvl="0" indent="-182879">
              <a:lnSpc>
                <a:spcPct val="90000"/>
              </a:lnSpc>
              <a:defRPr sz="1800"/>
            </a:pPr>
            <a:r>
              <a:rPr sz="2000"/>
              <a:t>What is </a:t>
            </a:r>
            <a:r>
              <a:rPr sz="2000" b="1">
                <a:solidFill>
                  <a:srgbClr val="406823"/>
                </a:solidFill>
              </a:rPr>
              <a:t>innovation</a:t>
            </a:r>
            <a:r>
              <a:rPr sz="2000"/>
              <a:t>? It is not only scientific </a:t>
            </a:r>
            <a:r>
              <a:rPr sz="2000" i="1"/>
              <a:t>discovery</a:t>
            </a:r>
            <a:r>
              <a:rPr sz="2000"/>
              <a:t> or technical </a:t>
            </a:r>
            <a:r>
              <a:rPr sz="2000" i="1"/>
              <a:t>invention</a:t>
            </a:r>
            <a:r>
              <a:rPr sz="2000"/>
              <a:t>, it is a complex process involving many factors and actors. In addition to new knowledge, it requires </a:t>
            </a:r>
            <a:r>
              <a:rPr sz="2000" i="1"/>
              <a:t>entrepreneurship</a:t>
            </a:r>
            <a:r>
              <a:rPr sz="2000"/>
              <a:t> (Schumpeter).</a:t>
            </a:r>
            <a:endParaRPr sz="2000" i="1"/>
          </a:p>
          <a:p>
            <a:pPr marL="292607" lvl="0" indent="-182879">
              <a:lnSpc>
                <a:spcPct val="90000"/>
              </a:lnSpc>
              <a:defRPr sz="1800"/>
            </a:pPr>
            <a:r>
              <a:rPr sz="2000"/>
              <a:t>What is </a:t>
            </a:r>
            <a:r>
              <a:rPr sz="2000" b="1">
                <a:solidFill>
                  <a:srgbClr val="406823"/>
                </a:solidFill>
              </a:rPr>
              <a:t>creativity</a:t>
            </a:r>
            <a:r>
              <a:rPr sz="2000"/>
              <a:t>?  It is </a:t>
            </a:r>
            <a:r>
              <a:rPr sz="2000" i="1"/>
              <a:t>novelty</a:t>
            </a:r>
            <a:r>
              <a:rPr sz="2000"/>
              <a:t> plus </a:t>
            </a:r>
            <a:r>
              <a:rPr sz="2000" i="1"/>
              <a:t>relevance</a:t>
            </a:r>
            <a:r>
              <a:rPr sz="2000"/>
              <a:t> (Sternberg). It is not restricted to the field of science and technology. It requires the capacity of </a:t>
            </a:r>
            <a:r>
              <a:rPr sz="2000" i="1"/>
              <a:t>vision</a:t>
            </a:r>
            <a:r>
              <a:rPr sz="2000"/>
              <a:t>, not only knowledge.</a:t>
            </a:r>
          </a:p>
          <a:p>
            <a:pPr lvl="0">
              <a:lnSpc>
                <a:spcPct val="90000"/>
              </a:lnSpc>
              <a:defRPr sz="1800"/>
            </a:pPr>
            <a:endParaRPr sz="2000"/>
          </a:p>
          <a:p>
            <a:pPr marL="292607" lvl="0" indent="-182879">
              <a:lnSpc>
                <a:spcPct val="90000"/>
              </a:lnSpc>
              <a:defRPr sz="1800"/>
            </a:pPr>
            <a:r>
              <a:rPr sz="2000">
                <a:solidFill>
                  <a:srgbClr val="7030A0"/>
                </a:solidFill>
              </a:rPr>
              <a:t>In all three cases, how can we work without specific  individual capabilities?</a:t>
            </a:r>
          </a:p>
        </p:txBody>
      </p:sp>
      <p:sp>
        <p:nvSpPr>
          <p:cNvPr id="112" name="Shape 112"/>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7</a:t>
            </a:fld>
            <a:endParaRPr>
              <a:solidFill>
                <a:srgbClr val="FFFFFF"/>
              </a:solidFill>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Shape 114"/>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15" name="Shape 115"/>
          <p:cNvSpPr>
            <a:spLocks noGrp="1"/>
          </p:cNvSpPr>
          <p:nvPr>
            <p:ph type="title"/>
          </p:nvPr>
        </p:nvSpPr>
        <p:spPr>
          <a:xfrm>
            <a:off x="457200" y="1143000"/>
            <a:ext cx="8229600" cy="557809"/>
          </a:xfrm>
          <a:prstGeom prst="rect">
            <a:avLst/>
          </a:prstGeom>
        </p:spPr>
        <p:txBody>
          <a:bodyPr>
            <a:normAutofit fontScale="90000"/>
          </a:bodyPr>
          <a:lstStyle/>
          <a:p>
            <a:pPr lvl="0" algn="ctr" defTabSz="393192">
              <a:defRPr sz="1800">
                <a:solidFill>
                  <a:srgbClr val="000000"/>
                </a:solidFill>
              </a:defRPr>
            </a:pPr>
            <a:r>
              <a:rPr sz="1548">
                <a:solidFill>
                  <a:srgbClr val="0070C0"/>
                </a:solidFill>
              </a:rPr>
              <a:t>Florida’s creative class typology</a:t>
            </a:r>
            <a:br>
              <a:rPr sz="1548">
                <a:solidFill>
                  <a:srgbClr val="0070C0"/>
                </a:solidFill>
              </a:rPr>
            </a:br>
            <a:endParaRPr sz="1548">
              <a:solidFill>
                <a:srgbClr val="0070C0"/>
              </a:solidFill>
            </a:endParaRPr>
          </a:p>
        </p:txBody>
      </p:sp>
      <p:sp>
        <p:nvSpPr>
          <p:cNvPr id="116" name="Shape 116"/>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8</a:t>
            </a:fld>
            <a:endParaRPr>
              <a:solidFill>
                <a:srgbClr val="FFFFFF"/>
              </a:solidFill>
            </a:endParaRPr>
          </a:p>
        </p:txBody>
      </p:sp>
      <p:pic>
        <p:nvPicPr>
          <p:cNvPr id="117" name="image3.png" descr="C:\Documents and Settings\Jean-Alain\Bureau\categories creative class.png"/>
          <p:cNvPicPr/>
          <p:nvPr/>
        </p:nvPicPr>
        <p:blipFill>
          <a:blip r:embed="rId2">
            <a:extLst/>
          </a:blip>
          <a:stretch>
            <a:fillRect/>
          </a:stretch>
        </p:blipFill>
        <p:spPr>
          <a:xfrm>
            <a:off x="899591" y="1556791"/>
            <a:ext cx="7424528" cy="4324351"/>
          </a:xfrm>
          <a:prstGeom prst="rect">
            <a:avLst/>
          </a:prstGeom>
          <a:ln w="12700">
            <a:miter lim="400000"/>
          </a:ln>
        </p:spPr>
      </p:pic>
      <p:sp>
        <p:nvSpPr>
          <p:cNvPr id="118" name="Shape 118"/>
          <p:cNvSpPr/>
          <p:nvPr/>
        </p:nvSpPr>
        <p:spPr>
          <a:xfrm>
            <a:off x="6156176" y="6165303"/>
            <a:ext cx="2153727" cy="3581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lvl="0"/>
            <a:r>
              <a:t>Source: S. Chantelot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5257800" y="612648"/>
            <a:ext cx="1325881" cy="2057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r">
              <a:defRPr sz="800">
                <a:solidFill>
                  <a:srgbClr val="F96A1B"/>
                </a:solidFill>
              </a:defRPr>
            </a:lvl1pPr>
          </a:lstStyle>
          <a:p>
            <a:pPr lvl="0">
              <a:defRPr sz="1800">
                <a:solidFill>
                  <a:srgbClr val="000000"/>
                </a:solidFill>
              </a:defRPr>
            </a:pPr>
            <a:r>
              <a:rPr sz="800">
                <a:solidFill>
                  <a:srgbClr val="F96A1B"/>
                </a:solidFill>
              </a:rPr>
              <a:t>J-A Héraud 2014</a:t>
            </a:r>
          </a:p>
        </p:txBody>
      </p:sp>
      <p:sp>
        <p:nvSpPr>
          <p:cNvPr id="121" name="Shape 121"/>
          <p:cNvSpPr>
            <a:spLocks noGrp="1"/>
          </p:cNvSpPr>
          <p:nvPr>
            <p:ph type="title"/>
          </p:nvPr>
        </p:nvSpPr>
        <p:spPr>
          <a:xfrm>
            <a:off x="539551" y="1124744"/>
            <a:ext cx="8229601" cy="557809"/>
          </a:xfrm>
          <a:prstGeom prst="rect">
            <a:avLst/>
          </a:prstGeom>
        </p:spPr>
        <p:txBody>
          <a:bodyPr>
            <a:normAutofit fontScale="90000"/>
          </a:bodyPr>
          <a:lstStyle/>
          <a:p>
            <a:pPr lvl="0" algn="ctr" defTabSz="393192">
              <a:defRPr sz="1800">
                <a:solidFill>
                  <a:srgbClr val="000000"/>
                </a:solidFill>
              </a:defRPr>
            </a:pPr>
            <a:r>
              <a:rPr sz="1548">
                <a:solidFill>
                  <a:srgbClr val="0070C0"/>
                </a:solidFill>
              </a:rPr>
              <a:t>Sternberg’s definition of creativity</a:t>
            </a:r>
            <a:br>
              <a:rPr sz="1548">
                <a:solidFill>
                  <a:srgbClr val="0070C0"/>
                </a:solidFill>
              </a:rPr>
            </a:br>
            <a:endParaRPr sz="1548">
              <a:solidFill>
                <a:srgbClr val="0070C0"/>
              </a:solidFill>
            </a:endParaRPr>
          </a:p>
        </p:txBody>
      </p:sp>
      <p:sp>
        <p:nvSpPr>
          <p:cNvPr id="122" name="Shape 122"/>
          <p:cNvSpPr>
            <a:spLocks noGrp="1"/>
          </p:cNvSpPr>
          <p:nvPr>
            <p:ph type="sldNum" sz="quarter" idx="2"/>
          </p:nvPr>
        </p:nvSpPr>
        <p:spPr>
          <a:xfrm>
            <a:off x="8174735" y="-355869"/>
            <a:ext cx="762001" cy="358141"/>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a:solidFill>
                  <a:srgbClr val="000000"/>
                </a:solidFill>
              </a:defRPr>
            </a:pPr>
            <a:fld id="{86CB4B4D-7CA3-9044-876B-883B54F8677D}" type="slidenum">
              <a:rPr>
                <a:solidFill>
                  <a:srgbClr val="FFFFFF"/>
                </a:solidFill>
              </a:rPr>
              <a:t>9</a:t>
            </a:fld>
            <a:endParaRPr>
              <a:solidFill>
                <a:srgbClr val="FFFFFF"/>
              </a:solidFill>
            </a:endParaRPr>
          </a:p>
        </p:txBody>
      </p:sp>
      <p:sp>
        <p:nvSpPr>
          <p:cNvPr id="123" name="Shape 123"/>
          <p:cNvSpPr>
            <a:spLocks noGrp="1"/>
          </p:cNvSpPr>
          <p:nvPr>
            <p:ph type="body" idx="1"/>
          </p:nvPr>
        </p:nvSpPr>
        <p:spPr>
          <a:xfrm>
            <a:off x="457200" y="2249423"/>
            <a:ext cx="8229600" cy="4325113"/>
          </a:xfrm>
          <a:prstGeom prst="rect">
            <a:avLst/>
          </a:prstGeom>
        </p:spPr>
        <p:txBody>
          <a:bodyPr/>
          <a:lstStyle/>
          <a:p>
            <a:pPr lvl="0">
              <a:defRPr sz="1800"/>
            </a:pPr>
            <a:r>
              <a:rPr sz="2800"/>
              <a:t>"</a:t>
            </a:r>
            <a:r>
              <a:rPr sz="2800" i="1"/>
              <a:t>Creativity is the ability to produce work that is both </a:t>
            </a:r>
            <a:r>
              <a:rPr sz="2800" i="1">
                <a:solidFill>
                  <a:srgbClr val="F96A1B"/>
                </a:solidFill>
              </a:rPr>
              <a:t>novel</a:t>
            </a:r>
            <a:r>
              <a:rPr sz="2800" i="1"/>
              <a:t> (i.e., original, unexpected) and </a:t>
            </a:r>
            <a:r>
              <a:rPr sz="2800" i="1">
                <a:solidFill>
                  <a:srgbClr val="F96A1B"/>
                </a:solidFill>
              </a:rPr>
              <a:t>appropriate</a:t>
            </a:r>
            <a:r>
              <a:rPr sz="2800" i="1"/>
              <a:t> (i.e., useful, adaptive concerning task constraints)</a:t>
            </a:r>
            <a:r>
              <a:rPr sz="2800"/>
              <a:t>." 		</a:t>
            </a:r>
          </a:p>
        </p:txBody>
      </p:sp>
      <p:sp>
        <p:nvSpPr>
          <p:cNvPr id="124" name="Shape 124"/>
          <p:cNvSpPr/>
          <p:nvPr/>
        </p:nvSpPr>
        <p:spPr>
          <a:xfrm>
            <a:off x="899591" y="4149080"/>
            <a:ext cx="7037738" cy="3581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r>
              <a:t>(*) Sternberg &amp; Lubart: </a:t>
            </a:r>
            <a:r>
              <a:rPr i="1"/>
              <a:t>Handbook of Creativity </a:t>
            </a:r>
            <a:r>
              <a:t>(1999, 2008)</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797B7E"/>
      </a:accent1>
      <a:accent2>
        <a:srgbClr val="F96A1B"/>
      </a:accent2>
      <a:accent3>
        <a:srgbClr val="08A1D9"/>
      </a:accent3>
      <a:accent4>
        <a:srgbClr val="7C984A"/>
      </a:accent4>
      <a:accent5>
        <a:srgbClr val="C2AD8D"/>
      </a:accent5>
      <a:accent6>
        <a:srgbClr val="506E94"/>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rgbClr val="797B7E"/>
          </a:solidFill>
          <a:prstDash val="solid"/>
          <a:bevel/>
        </a:ln>
        <a:effectLst>
          <a:outerShdw blurRad="50800" dist="25400" dir="5400000" rotWithShape="0">
            <a:srgbClr val="000000">
              <a:alpha val="4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rgbClr val="797B7E"/>
          </a:solidFill>
          <a:prstDash val="solid"/>
          <a:bevel/>
        </a:ln>
        <a:effectLst>
          <a:outerShdw blurRad="50800" dist="25400" dir="5400000" rotWithShape="0">
            <a:srgbClr val="000000">
              <a:alpha val="4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797B7E"/>
      </a:accent1>
      <a:accent2>
        <a:srgbClr val="F96A1B"/>
      </a:accent2>
      <a:accent3>
        <a:srgbClr val="08A1D9"/>
      </a:accent3>
      <a:accent4>
        <a:srgbClr val="7C984A"/>
      </a:accent4>
      <a:accent5>
        <a:srgbClr val="C2AD8D"/>
      </a:accent5>
      <a:accent6>
        <a:srgbClr val="506E94"/>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rgbClr val="797B7E"/>
          </a:solidFill>
          <a:prstDash val="solid"/>
          <a:bevel/>
        </a:ln>
        <a:effectLst>
          <a:outerShdw blurRad="50800" dist="25400" dir="5400000" rotWithShape="0">
            <a:srgbClr val="000000">
              <a:alpha val="4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rgbClr val="797B7E"/>
          </a:solidFill>
          <a:prstDash val="solid"/>
          <a:bevel/>
        </a:ln>
        <a:effectLst>
          <a:outerShdw blurRad="50800" dist="25400" dir="5400000" rotWithShape="0">
            <a:srgbClr val="000000">
              <a:alpha val="40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Georgia"/>
            <a:ea typeface="Georgia"/>
            <a:cs typeface="Georgia"/>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1593</Words>
  <Application>Microsoft Office PowerPoint</Application>
  <PresentationFormat>Affichage à l'écran (4:3)</PresentationFormat>
  <Paragraphs>185</Paragraphs>
  <Slides>21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21</vt:i4>
      </vt:variant>
    </vt:vector>
  </HeadingPairs>
  <TitlesOfParts>
    <vt:vector size="26" baseType="lpstr">
      <vt:lpstr>Georgia</vt:lpstr>
      <vt:lpstr>Helvetica</vt:lpstr>
      <vt:lpstr>Helvetica Neue</vt:lpstr>
      <vt:lpstr>Trebuchet MS</vt:lpstr>
      <vt:lpstr>Default</vt:lpstr>
      <vt:lpstr>Knowledge Angels in B to B:   An ideal human resource for innovation </vt:lpstr>
      <vt:lpstr>Document linked to the presentation</vt:lpstr>
      <vt:lpstr>Some articles related to the topic </vt:lpstr>
      <vt:lpstr> Innovation as a central strategy  for firms and other organizations</vt:lpstr>
      <vt:lpstr> Business services as central actors of innovation</vt:lpstr>
      <vt:lpstr> Knowledge Angels as central actors of KIBS activity</vt:lpstr>
      <vt:lpstr> Preliminary definitions</vt:lpstr>
      <vt:lpstr>Florida’s creative class typology </vt:lpstr>
      <vt:lpstr>Sternberg’s definition of creativity </vt:lpstr>
      <vt:lpstr>« Novel and appropriate » ?</vt:lpstr>
      <vt:lpstr> How can KIBS be creative in problem solving activities?</vt:lpstr>
      <vt:lpstr> Are consultants simple knowledge brokers or knowledge translators?</vt:lpstr>
      <vt:lpstr>Présentation PowerPoint</vt:lpstr>
      <vt:lpstr> How can some individuals be vectors of creativity in the KIBS business?</vt:lpstr>
      <vt:lpstr> Models of knowledge creation</vt:lpstr>
      <vt:lpstr> Empirical observations:  the Kairos enquiry</vt:lpstr>
      <vt:lpstr> Typical profile of KA </vt:lpstr>
      <vt:lpstr>Présentation PowerPoint</vt:lpstr>
      <vt:lpstr> National bias </vt:lpstr>
      <vt:lpstr>As a conclusion: some sort of hazardous philosophical digression </vt:lpstr>
      <vt:lpstr>Many thanks for your attention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Angels in B to B:   An ideal human resource for innovation</dc:title>
  <dc:creator>JAH</dc:creator>
  <cp:lastModifiedBy>Jean-Alain Héraud</cp:lastModifiedBy>
  <cp:revision>2</cp:revision>
  <dcterms:modified xsi:type="dcterms:W3CDTF">2016-05-18T13:53:34Z</dcterms:modified>
</cp:coreProperties>
</file>