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59" r:id="rId5"/>
    <p:sldId id="260" r:id="rId6"/>
    <p:sldId id="261" r:id="rId7"/>
    <p:sldId id="262" r:id="rId8"/>
    <p:sldId id="263" r:id="rId9"/>
    <p:sldId id="264" r:id="rId10"/>
    <p:sldId id="265" r:id="rId11"/>
    <p:sldId id="266" r:id="rId12"/>
    <p:sldId id="271" r:id="rId13"/>
    <p:sldId id="267" r:id="rId14"/>
    <p:sldId id="268" r:id="rId15"/>
    <p:sldId id="269" r:id="rId16"/>
    <p:sldId id="270" r:id="rId17"/>
    <p:sldId id="273" r:id="rId18"/>
    <p:sldId id="274" r:id="rId19"/>
    <p:sldId id="276" r:id="rId20"/>
    <p:sldId id="275" r:id="rId21"/>
    <p:sldId id="277" r:id="rId22"/>
    <p:sldId id="272" r:id="rId23"/>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33CC33"/>
    <a:srgbClr val="FF0000"/>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5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eaLnBrk="0" hangingPunct="0">
              <a:defRPr sz="1200"/>
            </a:lvl1pPr>
          </a:lstStyle>
          <a:p>
            <a:endParaRPr lang="fr-FR"/>
          </a:p>
        </p:txBody>
      </p:sp>
      <p:sp>
        <p:nvSpPr>
          <p:cNvPr id="30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defRPr sz="1200"/>
            </a:lvl1pPr>
          </a:lstStyle>
          <a:p>
            <a:endParaRPr lang="fr-FR"/>
          </a:p>
        </p:txBody>
      </p:sp>
      <p:sp>
        <p:nvSpPr>
          <p:cNvPr id="30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eaLnBrk="0" hangingPunct="0">
              <a:defRPr sz="1200"/>
            </a:lvl1pPr>
          </a:lstStyle>
          <a:p>
            <a:endParaRPr lang="fr-FR"/>
          </a:p>
        </p:txBody>
      </p:sp>
      <p:sp>
        <p:nvSpPr>
          <p:cNvPr id="30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eaLnBrk="0" hangingPunct="0">
              <a:defRPr sz="1200"/>
            </a:lvl1pPr>
          </a:lstStyle>
          <a:p>
            <a:fld id="{3FD01E15-F007-48E7-8A37-32BE38572528}" type="slidenum">
              <a:rPr lang="fr-F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defRPr sz="1200"/>
            </a:lvl1pPr>
          </a:lstStyle>
          <a:p>
            <a:endParaRPr lang="fr-FR"/>
          </a:p>
        </p:txBody>
      </p:sp>
      <p:sp>
        <p:nvSpPr>
          <p:cNvPr id="20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defRPr sz="1200"/>
            </a:lvl1pPr>
          </a:lstStyle>
          <a:p>
            <a:endParaRPr lang="fr-FR"/>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12700">
            <a:solidFill>
              <a:srgbClr val="000000"/>
            </a:solidFill>
            <a:miter lim="800000"/>
            <a:headEnd/>
            <a:tailEnd/>
          </a:ln>
          <a:effectLst/>
        </p:spPr>
      </p:sp>
      <p:sp>
        <p:nvSpPr>
          <p:cNvPr id="20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20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defRPr sz="1200"/>
            </a:lvl1pPr>
          </a:lstStyle>
          <a:p>
            <a:endParaRPr lang="fr-FR"/>
          </a:p>
        </p:txBody>
      </p:sp>
      <p:sp>
        <p:nvSpPr>
          <p:cNvPr id="20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defRPr sz="1200"/>
            </a:lvl1pPr>
          </a:lstStyle>
          <a:p>
            <a:fld id="{35F1BBCE-1AE2-4B94-8BA1-109F880E0BA2}" type="slidenum">
              <a:rPr lang="fr-F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cap="flat"/>
        </p:spPr>
      </p:sp>
      <p:sp>
        <p:nvSpPr>
          <p:cNvPr id="5123" name="Rectangle 3"/>
          <p:cNvSpPr>
            <a:spLocks noGrp="1" noChangeArrowheads="1"/>
          </p:cNvSpPr>
          <p:nvPr>
            <p:ph type="body" idx="1"/>
          </p:nvPr>
        </p:nvSpPr>
        <p:spPr>
          <a:ln/>
        </p:spPr>
        <p:txBody>
          <a:bodyPr/>
          <a:lstStyle/>
          <a:p>
            <a:pPr eaLnBrk="1" hangingPunct="1">
              <a:spcBef>
                <a:spcPct val="0"/>
              </a:spcBef>
            </a:pPr>
            <a:endParaRPr lang="fr-FR"/>
          </a:p>
        </p:txBody>
      </p:sp>
      <p:sp>
        <p:nvSpPr>
          <p:cNvPr id="5124" name="Rectangle 4"/>
          <p:cNvSpPr>
            <a:spLocks noChangeArrowheads="1"/>
          </p:cNvSpPr>
          <p:nvPr/>
        </p:nvSpPr>
        <p:spPr bwMode="auto">
          <a:xfrm>
            <a:off x="3884613" y="8685213"/>
            <a:ext cx="2971800" cy="457200"/>
          </a:xfrm>
          <a:prstGeom prst="rect">
            <a:avLst/>
          </a:prstGeom>
          <a:noFill/>
          <a:ln w="9525">
            <a:noFill/>
            <a:miter lim="800000"/>
            <a:headEnd/>
            <a:tailEnd/>
          </a:ln>
          <a:effectLst/>
        </p:spPr>
        <p:txBody>
          <a:bodyPr lIns="92075" tIns="46038" rIns="92075" bIns="46038" anchor="b"/>
          <a:lstStyle/>
          <a:p>
            <a:pPr algn="r"/>
            <a:fld id="{1407520E-E908-4CBB-B5E3-F56662470BE0}" type="slidenum">
              <a:rPr lang="fr-FR" sz="1200"/>
              <a:pPr algn="r"/>
              <a:t>1</a:t>
            </a:fld>
            <a:endParaRPr lang="fr-FR"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cap="flat"/>
        </p:spPr>
      </p:sp>
      <p:sp>
        <p:nvSpPr>
          <p:cNvPr id="23555" name="Rectangle 3"/>
          <p:cNvSpPr>
            <a:spLocks noGrp="1" noChangeArrowheads="1"/>
          </p:cNvSpPr>
          <p:nvPr>
            <p:ph type="body" idx="1"/>
          </p:nvPr>
        </p:nvSpPr>
        <p:spPr>
          <a:ln/>
        </p:spPr>
        <p:txBody>
          <a:bodyPr/>
          <a:lstStyle/>
          <a:p>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cap="flat"/>
        </p:spPr>
      </p:sp>
      <p:sp>
        <p:nvSpPr>
          <p:cNvPr id="25603" name="Rectangle 3"/>
          <p:cNvSpPr>
            <a:spLocks noGrp="1" noChangeArrowheads="1"/>
          </p:cNvSpPr>
          <p:nvPr>
            <p:ph type="body" idx="1"/>
          </p:nvPr>
        </p:nvSpPr>
        <p:spPr>
          <a:ln/>
        </p:spPr>
        <p:txBody>
          <a:bodyPr/>
          <a:lstStyle/>
          <a:p>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cap="flat"/>
        </p:spPr>
      </p:sp>
      <p:sp>
        <p:nvSpPr>
          <p:cNvPr id="27651" name="Rectangle 3"/>
          <p:cNvSpPr>
            <a:spLocks noGrp="1" noChangeArrowheads="1"/>
          </p:cNvSpPr>
          <p:nvPr>
            <p:ph type="body" idx="1"/>
          </p:nvPr>
        </p:nvSpPr>
        <p:spPr>
          <a:ln/>
        </p:spPr>
        <p:txBody>
          <a:bodyPr/>
          <a:lstStyle/>
          <a:p>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cap="flat"/>
        </p:spPr>
      </p:sp>
      <p:sp>
        <p:nvSpPr>
          <p:cNvPr id="29699" name="Rectangle 3"/>
          <p:cNvSpPr>
            <a:spLocks noGrp="1" noChangeArrowheads="1"/>
          </p:cNvSpPr>
          <p:nvPr>
            <p:ph type="body" idx="1"/>
          </p:nvPr>
        </p:nvSpPr>
        <p:spPr>
          <a:ln/>
        </p:spPr>
        <p:txBody>
          <a:bodyPr/>
          <a:lstStyle/>
          <a:p>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cap="flat"/>
        </p:spPr>
      </p:sp>
      <p:sp>
        <p:nvSpPr>
          <p:cNvPr id="31747" name="Rectangle 3"/>
          <p:cNvSpPr>
            <a:spLocks noGrp="1" noChangeArrowheads="1"/>
          </p:cNvSpPr>
          <p:nvPr>
            <p:ph type="body" idx="1"/>
          </p:nvPr>
        </p:nvSpPr>
        <p:spPr>
          <a:ln/>
        </p:spPr>
        <p:txBody>
          <a:bodyPr/>
          <a:lstStyle/>
          <a:p>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cap="flat"/>
        </p:spPr>
      </p:sp>
      <p:sp>
        <p:nvSpPr>
          <p:cNvPr id="33795" name="Rectangle 3"/>
          <p:cNvSpPr>
            <a:spLocks noGrp="1" noChangeArrowheads="1"/>
          </p:cNvSpPr>
          <p:nvPr>
            <p:ph type="body" idx="1"/>
          </p:nvPr>
        </p:nvSpPr>
        <p:spPr>
          <a:ln/>
        </p:spPr>
        <p:txBody>
          <a:bodyPr/>
          <a:lstStyle/>
          <a:p>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cap="flat"/>
        </p:spPr>
      </p:sp>
      <p:sp>
        <p:nvSpPr>
          <p:cNvPr id="35843" name="Rectangle 3"/>
          <p:cNvSpPr>
            <a:spLocks noGrp="1" noChangeArrowheads="1"/>
          </p:cNvSpPr>
          <p:nvPr>
            <p:ph type="body" idx="1"/>
          </p:nvPr>
        </p:nvSpPr>
        <p:spPr>
          <a:ln/>
        </p:spPr>
        <p:txBody>
          <a:bodyPr/>
          <a:lstStyle/>
          <a:p>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cap="flat"/>
        </p:spPr>
      </p:sp>
      <p:sp>
        <p:nvSpPr>
          <p:cNvPr id="37891" name="Rectangle 3"/>
          <p:cNvSpPr>
            <a:spLocks noGrp="1" noChangeArrowheads="1"/>
          </p:cNvSpPr>
          <p:nvPr>
            <p:ph type="body" idx="1"/>
          </p:nvPr>
        </p:nvSpPr>
        <p:spPr>
          <a:ln/>
        </p:spPr>
        <p:txBody>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ChangeArrowheads="1" noTextEdit="1"/>
          </p:cNvSpPr>
          <p:nvPr>
            <p:ph type="sldImg"/>
          </p:nvPr>
        </p:nvSpPr>
        <p:spPr>
          <a:ln cap="flat"/>
        </p:spPr>
      </p:sp>
      <p:sp>
        <p:nvSpPr>
          <p:cNvPr id="7171" name="Rectangle 3"/>
          <p:cNvSpPr>
            <a:spLocks noGrp="1" noChangeArrowheads="1"/>
          </p:cNvSpPr>
          <p:nvPr>
            <p:ph type="body" idx="1"/>
          </p:nvPr>
        </p:nvSpPr>
        <p:spPr>
          <a:ln/>
        </p:spPr>
        <p:txBody>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ln cap="flat"/>
        </p:spPr>
      </p:sp>
      <p:sp>
        <p:nvSpPr>
          <p:cNvPr id="9219" name="Rectangle 3"/>
          <p:cNvSpPr>
            <a:spLocks noGrp="1" noChangeArrowheads="1"/>
          </p:cNvSpPr>
          <p:nvPr>
            <p:ph type="body" idx="1"/>
          </p:nvPr>
        </p:nvSpPr>
        <p:spPr>
          <a:ln/>
        </p:spPr>
        <p:txBody>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cap="flat"/>
        </p:spPr>
      </p:sp>
      <p:sp>
        <p:nvSpPr>
          <p:cNvPr id="11267" name="Rectangle 3"/>
          <p:cNvSpPr>
            <a:spLocks noGrp="1" noChangeArrowheads="1"/>
          </p:cNvSpPr>
          <p:nvPr>
            <p:ph type="body" idx="1"/>
          </p:nvPr>
        </p:nvSpPr>
        <p:spPr>
          <a:ln/>
        </p:spPr>
        <p:txBody>
          <a:bodyPr/>
          <a:lstStyle/>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ln cap="flat"/>
        </p:spPr>
      </p:sp>
      <p:sp>
        <p:nvSpPr>
          <p:cNvPr id="13315" name="Rectangle 3"/>
          <p:cNvSpPr>
            <a:spLocks noGrp="1" noChangeArrowheads="1"/>
          </p:cNvSpPr>
          <p:nvPr>
            <p:ph type="body" idx="1"/>
          </p:nvPr>
        </p:nvSpPr>
        <p:spPr>
          <a:ln/>
        </p:spPr>
        <p:txBody>
          <a:bodyPr/>
          <a:lstStyle/>
          <a:p>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cap="flat"/>
        </p:spPr>
      </p:sp>
      <p:sp>
        <p:nvSpPr>
          <p:cNvPr id="15363" name="Rectangle 3"/>
          <p:cNvSpPr>
            <a:spLocks noGrp="1" noChangeArrowheads="1"/>
          </p:cNvSpPr>
          <p:nvPr>
            <p:ph type="body" idx="1"/>
          </p:nvPr>
        </p:nvSpPr>
        <p:spPr>
          <a:ln/>
        </p:spPr>
        <p:txBody>
          <a:bodyPr/>
          <a:lstStyle/>
          <a:p>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cap="flat"/>
        </p:spPr>
      </p:sp>
      <p:sp>
        <p:nvSpPr>
          <p:cNvPr id="17411" name="Rectangle 3"/>
          <p:cNvSpPr>
            <a:spLocks noGrp="1" noChangeArrowheads="1"/>
          </p:cNvSpPr>
          <p:nvPr>
            <p:ph type="body" idx="1"/>
          </p:nvPr>
        </p:nvSpPr>
        <p:spPr>
          <a:ln/>
        </p:spPr>
        <p:txBody>
          <a:bodyPr/>
          <a:lstStyle/>
          <a:p>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cap="flat"/>
        </p:spPr>
      </p:sp>
      <p:sp>
        <p:nvSpPr>
          <p:cNvPr id="19459" name="Rectangle 3"/>
          <p:cNvSpPr>
            <a:spLocks noGrp="1" noChangeArrowheads="1"/>
          </p:cNvSpPr>
          <p:nvPr>
            <p:ph type="body" idx="1"/>
          </p:nvPr>
        </p:nvSpPr>
        <p:spPr>
          <a:ln/>
        </p:spPr>
        <p:txBody>
          <a:bodyPr/>
          <a:lstStyle/>
          <a:p>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cap="flat"/>
        </p:spPr>
      </p:sp>
      <p:sp>
        <p:nvSpPr>
          <p:cNvPr id="21507" name="Rectangle 3"/>
          <p:cNvSpPr>
            <a:spLocks noGrp="1" noChangeArrowheads="1"/>
          </p:cNvSpPr>
          <p:nvPr>
            <p:ph type="body" idx="1"/>
          </p:nvPr>
        </p:nvSpPr>
        <p:spPr>
          <a:ln/>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6CB299F9-ACB7-4039-8FE1-48011506E8AB}" type="slidenum">
              <a:rPr lang="fr-F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0EDEB55D-0882-44A5-840C-13F9CCF5C1C4}" type="slidenum">
              <a:rPr lang="fr-F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7A5B2A69-D289-40C0-B808-7A4C7E58E3C6}" type="slidenum">
              <a:rPr lang="fr-F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re et 4 contenus">
    <p:spTree>
      <p:nvGrpSpPr>
        <p:cNvPr id="1" name=""/>
        <p:cNvGrpSpPr/>
        <p:nvPr/>
      </p:nvGrpSpPr>
      <p:grpSpPr>
        <a:xfrm>
          <a:off x="0" y="0"/>
          <a:ext cx="0" cy="0"/>
          <a:chOff x="0" y="0"/>
          <a:chExt cx="0" cy="0"/>
        </a:xfrm>
      </p:grpSpPr>
      <p:sp>
        <p:nvSpPr>
          <p:cNvPr id="2" name="Titre 1"/>
          <p:cNvSpPr>
            <a:spLocks noGrp="1"/>
          </p:cNvSpPr>
          <p:nvPr>
            <p:ph type="title" sz="quarter"/>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sz="quarter" idx="1"/>
          </p:nvPr>
        </p:nvSpPr>
        <p:spPr>
          <a:xfrm>
            <a:off x="457200" y="1600200"/>
            <a:ext cx="4038600" cy="2185988"/>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4648200" y="1600200"/>
            <a:ext cx="4038600" cy="2185988"/>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457200" y="3938588"/>
            <a:ext cx="4038600" cy="2187575"/>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contenu 5"/>
          <p:cNvSpPr>
            <a:spLocks noGrp="1"/>
          </p:cNvSpPr>
          <p:nvPr>
            <p:ph sz="quarter" idx="4"/>
          </p:nvPr>
        </p:nvSpPr>
        <p:spPr>
          <a:xfrm>
            <a:off x="4648200" y="3938588"/>
            <a:ext cx="4038600" cy="2187575"/>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a:xfrm>
            <a:off x="457200" y="6245225"/>
            <a:ext cx="2133600" cy="476250"/>
          </a:xfrm>
        </p:spPr>
        <p:txBody>
          <a:bodyPr/>
          <a:lstStyle>
            <a:lvl1pPr>
              <a:defRPr/>
            </a:lvl1pPr>
          </a:lstStyle>
          <a:p>
            <a:endParaRPr lang="fr-FR"/>
          </a:p>
        </p:txBody>
      </p:sp>
      <p:sp>
        <p:nvSpPr>
          <p:cNvPr id="8" name="Espace réservé du pied de page 7"/>
          <p:cNvSpPr>
            <a:spLocks noGrp="1"/>
          </p:cNvSpPr>
          <p:nvPr>
            <p:ph type="ftr" sz="quarter" idx="11"/>
          </p:nvPr>
        </p:nvSpPr>
        <p:spPr>
          <a:xfrm>
            <a:off x="3124200" y="6245225"/>
            <a:ext cx="2895600" cy="476250"/>
          </a:xfrm>
        </p:spPr>
        <p:txBody>
          <a:bodyPr/>
          <a:lstStyle>
            <a:lvl1pPr>
              <a:defRPr/>
            </a:lvl1pPr>
          </a:lstStyle>
          <a:p>
            <a:endParaRPr lang="fr-FR"/>
          </a:p>
        </p:txBody>
      </p:sp>
      <p:sp>
        <p:nvSpPr>
          <p:cNvPr id="9" name="Espace réservé du numéro de diapositive 8"/>
          <p:cNvSpPr>
            <a:spLocks noGrp="1"/>
          </p:cNvSpPr>
          <p:nvPr>
            <p:ph type="sldNum" sz="quarter" idx="12"/>
          </p:nvPr>
        </p:nvSpPr>
        <p:spPr>
          <a:xfrm>
            <a:off x="6553200" y="6245225"/>
            <a:ext cx="2133600" cy="476250"/>
          </a:xfrm>
        </p:spPr>
        <p:txBody>
          <a:bodyPr/>
          <a:lstStyle>
            <a:lvl1pPr>
              <a:defRPr/>
            </a:lvl1pPr>
          </a:lstStyle>
          <a:p>
            <a:fld id="{E554C30B-C1CE-4D45-9F9A-5183BD4888B7}" type="slidenum">
              <a:rPr lang="fr-F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F1BCB455-5B8C-4F82-83AF-825BCC5BC50C}" type="slidenum">
              <a:rPr lang="fr-F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7842FAF7-7CDE-44E3-A6C2-3992E2D1ED11}" type="slidenum">
              <a:rPr lang="fr-F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C9340030-DF4C-4540-9C27-6F02626B474E}" type="slidenum">
              <a:rPr lang="fr-F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fr-FR"/>
          </a:p>
        </p:txBody>
      </p:sp>
      <p:sp>
        <p:nvSpPr>
          <p:cNvPr id="8" name="Espace réservé du pied de page 7"/>
          <p:cNvSpPr>
            <a:spLocks noGrp="1"/>
          </p:cNvSpPr>
          <p:nvPr>
            <p:ph type="ftr" sz="quarter" idx="11"/>
          </p:nvPr>
        </p:nvSpPr>
        <p:spPr/>
        <p:txBody>
          <a:bodyPr/>
          <a:lstStyle>
            <a:lvl1pPr>
              <a:defRPr/>
            </a:lvl1pPr>
          </a:lstStyle>
          <a:p>
            <a:endParaRPr lang="fr-FR"/>
          </a:p>
        </p:txBody>
      </p:sp>
      <p:sp>
        <p:nvSpPr>
          <p:cNvPr id="9" name="Espace réservé du numéro de diapositive 8"/>
          <p:cNvSpPr>
            <a:spLocks noGrp="1"/>
          </p:cNvSpPr>
          <p:nvPr>
            <p:ph type="sldNum" sz="quarter" idx="12"/>
          </p:nvPr>
        </p:nvSpPr>
        <p:spPr/>
        <p:txBody>
          <a:bodyPr/>
          <a:lstStyle>
            <a:lvl1pPr>
              <a:defRPr/>
            </a:lvl1pPr>
          </a:lstStyle>
          <a:p>
            <a:fld id="{7218597B-E12D-4537-A7EE-06D718BFFEE0}" type="slidenum">
              <a:rPr lang="fr-F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fr-FR"/>
          </a:p>
        </p:txBody>
      </p:sp>
      <p:sp>
        <p:nvSpPr>
          <p:cNvPr id="4" name="Espace réservé du pied de page 3"/>
          <p:cNvSpPr>
            <a:spLocks noGrp="1"/>
          </p:cNvSpPr>
          <p:nvPr>
            <p:ph type="ftr" sz="quarter" idx="11"/>
          </p:nvPr>
        </p:nvSpPr>
        <p:spPr/>
        <p:txBody>
          <a:bodyPr/>
          <a:lstStyle>
            <a:lvl1pPr>
              <a:defRPr/>
            </a:lvl1pPr>
          </a:lstStyle>
          <a:p>
            <a:endParaRPr lang="fr-FR"/>
          </a:p>
        </p:txBody>
      </p:sp>
      <p:sp>
        <p:nvSpPr>
          <p:cNvPr id="5" name="Espace réservé du numéro de diapositive 4"/>
          <p:cNvSpPr>
            <a:spLocks noGrp="1"/>
          </p:cNvSpPr>
          <p:nvPr>
            <p:ph type="sldNum" sz="quarter" idx="12"/>
          </p:nvPr>
        </p:nvSpPr>
        <p:spPr/>
        <p:txBody>
          <a:bodyPr/>
          <a:lstStyle>
            <a:lvl1pPr>
              <a:defRPr/>
            </a:lvl1pPr>
          </a:lstStyle>
          <a:p>
            <a:fld id="{F1C997F3-A510-425D-A2EA-7C909F37068D}" type="slidenum">
              <a:rPr lang="fr-F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p>
        </p:txBody>
      </p:sp>
      <p:sp>
        <p:nvSpPr>
          <p:cNvPr id="3" name="Espace réservé du pied de page 2"/>
          <p:cNvSpPr>
            <a:spLocks noGrp="1"/>
          </p:cNvSpPr>
          <p:nvPr>
            <p:ph type="ftr" sz="quarter" idx="11"/>
          </p:nvPr>
        </p:nvSpPr>
        <p:spPr/>
        <p:txBody>
          <a:bodyPr/>
          <a:lstStyle>
            <a:lvl1pPr>
              <a:defRPr/>
            </a:lvl1pPr>
          </a:lstStyle>
          <a:p>
            <a:endParaRPr lang="fr-FR"/>
          </a:p>
        </p:txBody>
      </p:sp>
      <p:sp>
        <p:nvSpPr>
          <p:cNvPr id="4" name="Espace réservé du numéro de diapositive 3"/>
          <p:cNvSpPr>
            <a:spLocks noGrp="1"/>
          </p:cNvSpPr>
          <p:nvPr>
            <p:ph type="sldNum" sz="quarter" idx="12"/>
          </p:nvPr>
        </p:nvSpPr>
        <p:spPr/>
        <p:txBody>
          <a:bodyPr/>
          <a:lstStyle>
            <a:lvl1pPr>
              <a:defRPr/>
            </a:lvl1pPr>
          </a:lstStyle>
          <a:p>
            <a:fld id="{D33CED87-320A-4689-A32D-2187AF76B39B}" type="slidenum">
              <a:rPr lang="fr-F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2F53BE92-258E-4211-834C-E61EA8C10575}" type="slidenum">
              <a:rPr lang="fr-F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094F066F-6C91-4D2D-B76E-2398FE7733B6}" type="slidenum">
              <a:rPr lang="fr-F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defRPr sz="1400"/>
            </a:lvl1pPr>
          </a:lstStyle>
          <a:p>
            <a:endParaRPr lang="fr-FR"/>
          </a:p>
        </p:txBody>
      </p:sp>
      <p:sp>
        <p:nvSpPr>
          <p:cNvPr id="1027" name="Rectangle 3"/>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defRPr sz="1400"/>
            </a:lvl1pPr>
          </a:lstStyle>
          <a:p>
            <a:endParaRPr lang="fr-FR"/>
          </a:p>
        </p:txBody>
      </p:sp>
      <p:sp>
        <p:nvSpPr>
          <p:cNvPr id="1028" name="Rectangle 4"/>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defRPr sz="1400"/>
            </a:lvl1pPr>
          </a:lstStyle>
          <a:p>
            <a:fld id="{00D68C71-BA3F-4FFF-A7F7-7643FADCC047}" type="slidenum">
              <a:rPr lang="fr-FR"/>
              <a:pPr/>
              <a:t>‹N°›</a:t>
            </a:fld>
            <a:endParaRPr lang="fr-FR"/>
          </a:p>
        </p:txBody>
      </p:sp>
      <p:pic>
        <p:nvPicPr>
          <p:cNvPr id="1029" name="Picture 5"/>
          <p:cNvPicPr>
            <a:picLocks noChangeArrowheads="1"/>
          </p:cNvPicPr>
          <p:nvPr/>
        </p:nvPicPr>
        <p:blipFill>
          <a:blip r:embed="rId14" cstate="print"/>
          <a:srcRect/>
          <a:stretch>
            <a:fillRect/>
          </a:stretch>
        </p:blipFill>
        <p:spPr bwMode="auto">
          <a:xfrm>
            <a:off x="1246188" y="5822950"/>
            <a:ext cx="1428750" cy="923925"/>
          </a:xfrm>
          <a:prstGeom prst="rect">
            <a:avLst/>
          </a:prstGeom>
          <a:noFill/>
          <a:ln w="9525">
            <a:noFill/>
            <a:miter lim="800000"/>
            <a:headEnd/>
            <a:tailEnd/>
          </a:ln>
          <a:effectLst/>
        </p:spPr>
      </p:pic>
      <p:pic>
        <p:nvPicPr>
          <p:cNvPr id="1030" name="Picture 6"/>
          <p:cNvPicPr>
            <a:picLocks noChangeArrowheads="1"/>
          </p:cNvPicPr>
          <p:nvPr/>
        </p:nvPicPr>
        <p:blipFill>
          <a:blip r:embed="rId15" cstate="print"/>
          <a:srcRect/>
          <a:stretch>
            <a:fillRect/>
          </a:stretch>
        </p:blipFill>
        <p:spPr bwMode="auto">
          <a:xfrm>
            <a:off x="3708400" y="5794375"/>
            <a:ext cx="1601788" cy="877888"/>
          </a:xfrm>
          <a:prstGeom prst="rect">
            <a:avLst/>
          </a:prstGeom>
          <a:noFill/>
          <a:ln w="9525">
            <a:noFill/>
            <a:miter lim="800000"/>
            <a:headEnd/>
            <a:tailEnd/>
          </a:ln>
          <a:effectLst/>
        </p:spPr>
      </p:pic>
      <p:pic>
        <p:nvPicPr>
          <p:cNvPr id="1031" name="Picture 7"/>
          <p:cNvPicPr>
            <a:picLocks noChangeArrowheads="1"/>
          </p:cNvPicPr>
          <p:nvPr/>
        </p:nvPicPr>
        <p:blipFill>
          <a:blip r:embed="rId16" cstate="print"/>
          <a:srcRect/>
          <a:stretch>
            <a:fillRect/>
          </a:stretch>
        </p:blipFill>
        <p:spPr bwMode="auto">
          <a:xfrm>
            <a:off x="6948488" y="5876925"/>
            <a:ext cx="1397000" cy="806450"/>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Feuille_Microsoft_Office_Excel_97-20031.xls"/></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3"/>
          <p:cNvSpPr>
            <a:spLocks noGrp="1"/>
          </p:cNvSpPr>
          <p:nvPr>
            <p:ph type="sldNum" sz="quarter" idx="12"/>
          </p:nvPr>
        </p:nvSpPr>
        <p:spPr/>
        <p:txBody>
          <a:bodyPr/>
          <a:lstStyle/>
          <a:p>
            <a:fld id="{656C9D59-3FC6-4EE2-8702-1DC445503858}" type="slidenum">
              <a:rPr lang="fr-FR"/>
              <a:pPr/>
              <a:t>1</a:t>
            </a:fld>
            <a:endParaRPr lang="fr-FR"/>
          </a:p>
        </p:txBody>
      </p:sp>
      <p:sp>
        <p:nvSpPr>
          <p:cNvPr id="4098" name="Rectangle 2"/>
          <p:cNvSpPr>
            <a:spLocks noChangeArrowheads="1"/>
          </p:cNvSpPr>
          <p:nvPr/>
        </p:nvSpPr>
        <p:spPr bwMode="auto">
          <a:xfrm>
            <a:off x="1189038" y="1990725"/>
            <a:ext cx="7481887" cy="1684338"/>
          </a:xfrm>
          <a:prstGeom prst="rect">
            <a:avLst/>
          </a:prstGeom>
          <a:solidFill>
            <a:srgbClr val="FFFFFF"/>
          </a:solidFill>
          <a:ln w="12700">
            <a:solidFill>
              <a:srgbClr val="000000"/>
            </a:solidFill>
            <a:miter lim="800000"/>
            <a:headEnd/>
            <a:tailEnd/>
          </a:ln>
          <a:effectLst/>
        </p:spPr>
        <p:txBody>
          <a:bodyPr lIns="92075" tIns="46038" rIns="92075" bIns="46038" anchor="ctr"/>
          <a:lstStyle/>
          <a:p>
            <a:pPr algn="ctr" eaLnBrk="0" hangingPunct="0"/>
            <a:r>
              <a:rPr lang="fr-FR" sz="2800" b="1" dirty="0" smtClean="0">
                <a:solidFill>
                  <a:schemeClr val="accent2"/>
                </a:solidFill>
              </a:rPr>
              <a:t>L’ impact économique des universités</a:t>
            </a:r>
            <a:r>
              <a:rPr lang="fr-FR" sz="3200" b="1" dirty="0">
                <a:solidFill>
                  <a:schemeClr val="accent2"/>
                </a:solidFill>
              </a:rPr>
              <a:t/>
            </a:r>
            <a:br>
              <a:rPr lang="fr-FR" sz="3200" b="1" dirty="0">
                <a:solidFill>
                  <a:schemeClr val="accent2"/>
                </a:solidFill>
              </a:rPr>
            </a:br>
            <a:r>
              <a:rPr lang="fr-FR" sz="1600" b="1" dirty="0">
                <a:solidFill>
                  <a:schemeClr val="accent2"/>
                </a:solidFill>
              </a:rPr>
              <a:t>Présentation </a:t>
            </a:r>
            <a:r>
              <a:rPr lang="fr-FR" sz="1600" b="1" dirty="0" smtClean="0">
                <a:solidFill>
                  <a:schemeClr val="accent2"/>
                </a:solidFill>
              </a:rPr>
              <a:t>du cas </a:t>
            </a:r>
            <a:r>
              <a:rPr lang="fr-FR" sz="1600" b="1" dirty="0" smtClean="0">
                <a:solidFill>
                  <a:schemeClr val="accent2"/>
                </a:solidFill>
              </a:rPr>
              <a:t>des universités de Strasbourg en </a:t>
            </a:r>
            <a:r>
              <a:rPr lang="fr-FR" sz="1600" b="1" dirty="0" smtClean="0">
                <a:solidFill>
                  <a:schemeClr val="accent2"/>
                </a:solidFill>
              </a:rPr>
              <a:t>1996 et d’une université de plus petite taille en 2008</a:t>
            </a:r>
            <a:endParaRPr lang="fr-FR" sz="1400" b="1" dirty="0">
              <a:solidFill>
                <a:schemeClr val="accent2"/>
              </a:solidFill>
            </a:endParaRPr>
          </a:p>
        </p:txBody>
      </p:sp>
      <p:sp>
        <p:nvSpPr>
          <p:cNvPr id="4099" name="Rectangle 3"/>
          <p:cNvSpPr>
            <a:spLocks noChangeArrowheads="1"/>
          </p:cNvSpPr>
          <p:nvPr/>
        </p:nvSpPr>
        <p:spPr bwMode="auto">
          <a:xfrm>
            <a:off x="1258888" y="5516563"/>
            <a:ext cx="1401762" cy="238125"/>
          </a:xfrm>
          <a:prstGeom prst="rect">
            <a:avLst/>
          </a:prstGeom>
          <a:noFill/>
          <a:ln w="9525">
            <a:noFill/>
            <a:miter lim="800000"/>
            <a:headEnd/>
            <a:tailEnd/>
          </a:ln>
          <a:effectLst/>
        </p:spPr>
        <p:txBody>
          <a:bodyPr wrap="none" lIns="92075" tIns="46038" rIns="92075" bIns="46038">
            <a:spAutoFit/>
          </a:bodyPr>
          <a:lstStyle/>
          <a:p>
            <a:pPr>
              <a:lnSpc>
                <a:spcPct val="80000"/>
              </a:lnSpc>
              <a:spcBef>
                <a:spcPct val="20000"/>
              </a:spcBef>
            </a:pPr>
            <a:r>
              <a:rPr lang="fr-FR" sz="1200"/>
              <a:t>heraud@unistra.fr</a:t>
            </a:r>
          </a:p>
        </p:txBody>
      </p:sp>
      <p:sp>
        <p:nvSpPr>
          <p:cNvPr id="4100" name="Rectangle 4"/>
          <p:cNvSpPr>
            <a:spLocks noChangeArrowheads="1"/>
          </p:cNvSpPr>
          <p:nvPr/>
        </p:nvSpPr>
        <p:spPr bwMode="auto">
          <a:xfrm>
            <a:off x="3714744" y="1214422"/>
            <a:ext cx="2045432" cy="369974"/>
          </a:xfrm>
          <a:prstGeom prst="rect">
            <a:avLst/>
          </a:prstGeom>
          <a:noFill/>
          <a:ln w="9525">
            <a:noFill/>
            <a:miter lim="800000"/>
            <a:headEnd/>
            <a:tailEnd/>
          </a:ln>
          <a:effectLst/>
        </p:spPr>
        <p:txBody>
          <a:bodyPr wrap="none" lIns="92075" tIns="46038" rIns="92075" bIns="46038" anchor="ctr">
            <a:spAutoFit/>
          </a:bodyPr>
          <a:lstStyle/>
          <a:p>
            <a:pPr algn="ctr"/>
            <a:r>
              <a:rPr lang="fr-FR" dirty="0" smtClean="0"/>
              <a:t>8 novembre 2010</a:t>
            </a:r>
            <a:r>
              <a:rPr lang="fr-FR" b="1" dirty="0" smtClean="0"/>
              <a:t> </a:t>
            </a:r>
            <a:endParaRPr lang="fr-FR" b="1" dirty="0"/>
          </a:p>
        </p:txBody>
      </p:sp>
      <p:sp>
        <p:nvSpPr>
          <p:cNvPr id="4101" name="Rectangle 5"/>
          <p:cNvSpPr>
            <a:spLocks noChangeArrowheads="1"/>
          </p:cNvSpPr>
          <p:nvPr/>
        </p:nvSpPr>
        <p:spPr bwMode="auto">
          <a:xfrm>
            <a:off x="2051050" y="188913"/>
            <a:ext cx="5378450" cy="646973"/>
          </a:xfrm>
          <a:prstGeom prst="rect">
            <a:avLst/>
          </a:prstGeom>
          <a:noFill/>
          <a:ln w="9525">
            <a:noFill/>
            <a:miter lim="800000"/>
            <a:headEnd/>
            <a:tailEnd/>
          </a:ln>
          <a:effectLst/>
        </p:spPr>
        <p:txBody>
          <a:bodyPr lIns="92075" tIns="46038" rIns="92075" bIns="46038" anchor="ctr">
            <a:spAutoFit/>
          </a:bodyPr>
          <a:lstStyle/>
          <a:p>
            <a:pPr algn="ctr" eaLnBrk="0" hangingPunct="0"/>
            <a:r>
              <a:rPr lang="fr-FR" b="1" dirty="0" smtClean="0">
                <a:solidFill>
                  <a:srgbClr val="009900"/>
                </a:solidFill>
              </a:rPr>
              <a:t>Séminaire OST-CEA</a:t>
            </a:r>
            <a:endParaRPr lang="fr-FR" b="1" dirty="0">
              <a:solidFill>
                <a:srgbClr val="009900"/>
              </a:solidFill>
            </a:endParaRPr>
          </a:p>
          <a:p>
            <a:pPr eaLnBrk="0" hangingPunct="0"/>
            <a:endParaRPr lang="fr-FR" b="1" dirty="0">
              <a:solidFill>
                <a:srgbClr val="009900"/>
              </a:solidFill>
            </a:endParaRPr>
          </a:p>
        </p:txBody>
      </p:sp>
      <p:sp>
        <p:nvSpPr>
          <p:cNvPr id="4102" name="Rectangle 6"/>
          <p:cNvSpPr>
            <a:spLocks noChangeArrowheads="1"/>
          </p:cNvSpPr>
          <p:nvPr/>
        </p:nvSpPr>
        <p:spPr bwMode="auto">
          <a:xfrm>
            <a:off x="3571868" y="4286256"/>
            <a:ext cx="2508260" cy="369974"/>
          </a:xfrm>
          <a:prstGeom prst="rect">
            <a:avLst/>
          </a:prstGeom>
          <a:noFill/>
          <a:ln w="9525">
            <a:noFill/>
            <a:miter lim="800000"/>
            <a:headEnd/>
            <a:tailEnd/>
          </a:ln>
          <a:effectLst/>
        </p:spPr>
        <p:txBody>
          <a:bodyPr wrap="square" lIns="92075" tIns="46038" rIns="92075" bIns="46038">
            <a:spAutoFit/>
          </a:bodyPr>
          <a:lstStyle/>
          <a:p>
            <a:r>
              <a:rPr lang="fr-FR" b="1" dirty="0"/>
              <a:t>Jean-Alain HERAUD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EE3C987B-E998-49AA-B763-23966249DEEC}" type="slidenum">
              <a:rPr lang="fr-FR"/>
              <a:pPr/>
              <a:t>10</a:t>
            </a:fld>
            <a:endParaRPr lang="fr-FR"/>
          </a:p>
        </p:txBody>
      </p:sp>
      <p:sp>
        <p:nvSpPr>
          <p:cNvPr id="22530" name="Rectangle 2"/>
          <p:cNvSpPr>
            <a:spLocks noGrp="1" noChangeArrowheads="1"/>
          </p:cNvSpPr>
          <p:nvPr>
            <p:ph type="title"/>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a:solidFill>
                  <a:schemeClr val="accent2"/>
                </a:solidFill>
              </a:rPr>
              <a:t>2. L’université employeur</a:t>
            </a:r>
          </a:p>
        </p:txBody>
      </p:sp>
      <p:sp>
        <p:nvSpPr>
          <p:cNvPr id="22531" name="Rectangle 3"/>
          <p:cNvSpPr>
            <a:spLocks noGrp="1" noChangeArrowheads="1"/>
          </p:cNvSpPr>
          <p:nvPr>
            <p:ph type="body" idx="1"/>
          </p:nvPr>
        </p:nvSpPr>
        <p:spPr bwMode="auto">
          <a:noFill/>
          <a:ln>
            <a:miter lim="800000"/>
            <a:headEnd/>
            <a:tailEnd/>
          </a:ln>
        </p:spPr>
        <p:txBody>
          <a:bodyPr vert="horz" wrap="square" lIns="92075" tIns="46038" rIns="92075" bIns="46038" numCol="1" anchor="t" anchorCtr="0" compatLnSpc="1">
            <a:prstTxWarp prst="textNoShape">
              <a:avLst/>
            </a:prstTxWarp>
          </a:bodyPr>
          <a:lstStyle/>
          <a:p>
            <a:pPr>
              <a:lnSpc>
                <a:spcPct val="90000"/>
              </a:lnSpc>
            </a:pPr>
            <a:r>
              <a:rPr lang="fr-FR" sz="2400"/>
              <a:t>4744 salariés </a:t>
            </a:r>
          </a:p>
          <a:p>
            <a:pPr>
              <a:lnSpc>
                <a:spcPct val="90000"/>
              </a:lnSpc>
            </a:pPr>
            <a:r>
              <a:rPr lang="fr-FR" sz="2400"/>
              <a:t>Budget ministériel (1300 MF) plus le personnel sur budget propre (174 MF), soit 1474 MF </a:t>
            </a:r>
            <a:r>
              <a:rPr lang="fr-FR" sz="2400">
                <a:solidFill>
                  <a:srgbClr val="009900"/>
                </a:solidFill>
              </a:rPr>
              <a:t>(225 M€)</a:t>
            </a:r>
          </a:p>
          <a:p>
            <a:pPr>
              <a:lnSpc>
                <a:spcPct val="90000"/>
              </a:lnSpc>
            </a:pPr>
            <a:r>
              <a:rPr lang="fr-FR" sz="2400"/>
              <a:t>En enlevant les cotisations sociales et patronales ainsi que l’impôt sur le revenu, il reste 990 MF à dépenser </a:t>
            </a:r>
            <a:r>
              <a:rPr lang="fr-FR" sz="2400">
                <a:solidFill>
                  <a:srgbClr val="009900"/>
                </a:solidFill>
              </a:rPr>
              <a:t>(150 M€)</a:t>
            </a:r>
            <a:r>
              <a:rPr lang="fr-FR" sz="2400"/>
              <a:t>.</a:t>
            </a:r>
          </a:p>
          <a:p>
            <a:pPr>
              <a:lnSpc>
                <a:spcPct val="90000"/>
              </a:lnSpc>
            </a:pPr>
            <a:r>
              <a:rPr lang="fr-FR" sz="2400"/>
              <a:t>Cette dépense est difficile à localiser, mais il n’y a pas de raisons de penser qu’elle est significativement différente d’un revenu quelconque des ménages en région.</a:t>
            </a:r>
          </a:p>
          <a:p>
            <a:pPr>
              <a:lnSpc>
                <a:spcPct val="90000"/>
              </a:lnSpc>
            </a:pPr>
            <a:r>
              <a:rPr lang="fr-FR" sz="2400">
                <a:solidFill>
                  <a:schemeClr val="accent2"/>
                </a:solidFill>
              </a:rPr>
              <a:t>Elle représente 33% de l’impact économique direct total</a:t>
            </a:r>
          </a:p>
          <a:p>
            <a:pPr>
              <a:lnSpc>
                <a:spcPct val="90000"/>
              </a:lnSpc>
            </a:pPr>
            <a:endParaRPr lang="fr-FR" sz="2400">
              <a:solidFill>
                <a:schemeClr val="accent2"/>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7F0997EB-CC46-4DE6-93F2-90243A4BCBAD}" type="slidenum">
              <a:rPr lang="fr-FR"/>
              <a:pPr/>
              <a:t>11</a:t>
            </a:fld>
            <a:endParaRPr lang="fr-FR"/>
          </a:p>
        </p:txBody>
      </p:sp>
      <p:sp>
        <p:nvSpPr>
          <p:cNvPr id="24578" name="Rectangle 2"/>
          <p:cNvSpPr>
            <a:spLocks noGrp="1" noChangeArrowheads="1"/>
          </p:cNvSpPr>
          <p:nvPr>
            <p:ph type="title"/>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a:solidFill>
                  <a:schemeClr val="accent2"/>
                </a:solidFill>
              </a:rPr>
              <a:t>3. La population étudiante</a:t>
            </a:r>
          </a:p>
        </p:txBody>
      </p:sp>
      <p:sp>
        <p:nvSpPr>
          <p:cNvPr id="24579" name="Rectangle 3"/>
          <p:cNvSpPr>
            <a:spLocks noGrp="1" noChangeArrowheads="1"/>
          </p:cNvSpPr>
          <p:nvPr>
            <p:ph type="body" idx="1"/>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sz="2400"/>
              <a:t>Chacun des 39000 étudiants dépense un revenu annuel de 47400 F </a:t>
            </a:r>
            <a:r>
              <a:rPr lang="fr-FR" sz="2400">
                <a:solidFill>
                  <a:srgbClr val="009900"/>
                </a:solidFill>
              </a:rPr>
              <a:t>(7226 €)</a:t>
            </a:r>
            <a:r>
              <a:rPr lang="fr-FR" sz="2400"/>
              <a:t> en moyenne, selon une enquête UMB sous la responsabilité de Claude REGNIER. C’est le revenu dépensé sur 10 mois et demi de scolarité qui est prise en compte ici.</a:t>
            </a:r>
          </a:p>
          <a:p>
            <a:r>
              <a:rPr lang="fr-FR" sz="2400"/>
              <a:t>Dépense globale: 1850 MF dont 90% dépensés dans le Bas-Rhin, soit 1700 MF </a:t>
            </a:r>
            <a:r>
              <a:rPr lang="fr-FR" sz="2400">
                <a:solidFill>
                  <a:srgbClr val="009900"/>
                </a:solidFill>
              </a:rPr>
              <a:t>(260 M€)</a:t>
            </a:r>
          </a:p>
          <a:p>
            <a:r>
              <a:rPr lang="fr-FR" sz="2400">
                <a:solidFill>
                  <a:schemeClr val="accent2"/>
                </a:solidFill>
              </a:rPr>
              <a:t>Cette dépense représente 58% de l’impact économique direct total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22FE3F12-D8E2-4613-BF3D-DD66031D1260}" type="slidenum">
              <a:rPr lang="fr-FR"/>
              <a:pPr/>
              <a:t>12</a:t>
            </a:fld>
            <a:endParaRPr lang="fr-FR"/>
          </a:p>
        </p:txBody>
      </p:sp>
      <p:sp>
        <p:nvSpPr>
          <p:cNvPr id="26626" name="Rectangle 2"/>
          <p:cNvSpPr>
            <a:spLocks noGrp="1" noChangeArrowheads="1"/>
          </p:cNvSpPr>
          <p:nvPr>
            <p:ph type="title"/>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sz="3600">
                <a:solidFill>
                  <a:schemeClr val="accent2"/>
                </a:solidFill>
              </a:rPr>
              <a:t>4. Evaluation de l’impact </a:t>
            </a:r>
            <a:br>
              <a:rPr lang="fr-FR" sz="3600">
                <a:solidFill>
                  <a:schemeClr val="accent2"/>
                </a:solidFill>
              </a:rPr>
            </a:br>
            <a:r>
              <a:rPr lang="fr-FR" sz="3600">
                <a:solidFill>
                  <a:schemeClr val="accent2"/>
                </a:solidFill>
              </a:rPr>
              <a:t>économique global</a:t>
            </a:r>
          </a:p>
        </p:txBody>
      </p:sp>
      <p:sp>
        <p:nvSpPr>
          <p:cNvPr id="26627" name="Rectangle 3"/>
          <p:cNvSpPr>
            <a:spLocks noGrp="1" noChangeArrowheads="1"/>
          </p:cNvSpPr>
          <p:nvPr>
            <p:ph type="body" idx="1"/>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sz="1800" dirty="0"/>
              <a:t>3000 MF </a:t>
            </a:r>
            <a:r>
              <a:rPr lang="fr-FR" sz="1800" dirty="0">
                <a:solidFill>
                  <a:srgbClr val="009900"/>
                </a:solidFill>
              </a:rPr>
              <a:t>(457 M€)</a:t>
            </a:r>
            <a:endParaRPr lang="fr-FR" sz="1800" dirty="0"/>
          </a:p>
          <a:p>
            <a:r>
              <a:rPr lang="fr-FR" sz="1800" dirty="0"/>
              <a:t>Emplois générés: 26600 au minimum</a:t>
            </a:r>
          </a:p>
          <a:p>
            <a:pPr lvl="1"/>
            <a:r>
              <a:rPr lang="fr-FR" sz="1600" dirty="0"/>
              <a:t>5628 emplois directs (personnels)</a:t>
            </a:r>
          </a:p>
          <a:p>
            <a:pPr lvl="1"/>
            <a:r>
              <a:rPr lang="fr-FR" sz="1600" dirty="0"/>
              <a:t>3000 emplois induits par les dépenses des établissements</a:t>
            </a:r>
          </a:p>
          <a:p>
            <a:pPr lvl="1"/>
            <a:r>
              <a:rPr lang="fr-FR" sz="1600" dirty="0"/>
              <a:t>3000 emplois induits par les dépenses des étudiants</a:t>
            </a:r>
          </a:p>
          <a:p>
            <a:pPr lvl="1"/>
            <a:r>
              <a:rPr lang="fr-FR" sz="1600" dirty="0"/>
              <a:t>15000 à </a:t>
            </a:r>
            <a:r>
              <a:rPr lang="fr-FR" sz="1600" dirty="0" smtClean="0"/>
              <a:t>20000 emplois </a:t>
            </a:r>
            <a:r>
              <a:rPr lang="fr-FR" sz="1600" dirty="0"/>
              <a:t>induits par l’attraction d’entreprises</a:t>
            </a:r>
          </a:p>
          <a:p>
            <a:r>
              <a:rPr lang="fr-FR" sz="1800" dirty="0"/>
              <a:t>Cette évaluation mériterait d’être complétée par des enquêtes sur divers effets d’entraînement:</a:t>
            </a:r>
          </a:p>
          <a:p>
            <a:pPr lvl="1"/>
            <a:r>
              <a:rPr lang="fr-FR" sz="1600" dirty="0"/>
              <a:t>Colloques, congrès, visites de chercheurs étrangers…</a:t>
            </a:r>
          </a:p>
          <a:p>
            <a:pPr lvl="1"/>
            <a:r>
              <a:rPr lang="fr-FR" sz="1600" dirty="0"/>
              <a:t>Synergie sur des équipements spécifiques (aéroport, écoles internationales, culture,…)</a:t>
            </a:r>
          </a:p>
          <a:p>
            <a:pPr lvl="1"/>
            <a:r>
              <a:rPr lang="fr-FR" sz="1600" dirty="0"/>
              <a:t>Image </a:t>
            </a:r>
          </a:p>
          <a:p>
            <a:pPr lvl="1"/>
            <a:r>
              <a:rPr lang="fr-FR" sz="1600" dirty="0"/>
              <a:t>etc.</a:t>
            </a:r>
          </a:p>
          <a:p>
            <a:pPr>
              <a:buFontTx/>
              <a:buNone/>
            </a:pPr>
            <a:endParaRPr lang="fr-FR" sz="1800" dirty="0"/>
          </a:p>
          <a:p>
            <a:pPr>
              <a:buFontTx/>
              <a:buNone/>
            </a:pPr>
            <a:endParaRPr lang="fr-FR"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Espace réservé du numéro de diapositive 8"/>
          <p:cNvSpPr>
            <a:spLocks noGrp="1"/>
          </p:cNvSpPr>
          <p:nvPr>
            <p:ph type="sldNum" sz="quarter" idx="12"/>
          </p:nvPr>
        </p:nvSpPr>
        <p:spPr/>
        <p:txBody>
          <a:bodyPr/>
          <a:lstStyle/>
          <a:p>
            <a:fld id="{11DF11AA-6C1D-405E-87D2-568A303C77F7}" type="slidenum">
              <a:rPr lang="fr-FR"/>
              <a:pPr/>
              <a:t>13</a:t>
            </a:fld>
            <a:endParaRPr lang="fr-FR"/>
          </a:p>
        </p:txBody>
      </p:sp>
      <p:sp>
        <p:nvSpPr>
          <p:cNvPr id="28674" name="Rectangle 2"/>
          <p:cNvSpPr>
            <a:spLocks noGrp="1" noChangeArrowheads="1"/>
          </p:cNvSpPr>
          <p:nvPr>
            <p:ph type="title" sz="quarter"/>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sz="2400" b="1">
                <a:solidFill>
                  <a:schemeClr val="accent2"/>
                </a:solidFill>
              </a:rPr>
              <a:t>Répartition des impacts monétaires directs</a:t>
            </a:r>
            <a:r>
              <a:rPr lang="fr-FR" sz="2000">
                <a:solidFill>
                  <a:schemeClr val="accent2"/>
                </a:solidFill>
              </a:rPr>
              <a:t/>
            </a:r>
            <a:br>
              <a:rPr lang="fr-FR" sz="2000">
                <a:solidFill>
                  <a:schemeClr val="accent2"/>
                </a:solidFill>
              </a:rPr>
            </a:br>
            <a:r>
              <a:rPr lang="fr-FR" sz="2000">
                <a:solidFill>
                  <a:schemeClr val="accent2"/>
                </a:solidFill>
              </a:rPr>
              <a:t>(hors construction)</a:t>
            </a:r>
          </a:p>
        </p:txBody>
      </p:sp>
      <p:grpSp>
        <p:nvGrpSpPr>
          <p:cNvPr id="28680" name="Group 8"/>
          <p:cNvGrpSpPr>
            <a:grpSpLocks/>
          </p:cNvGrpSpPr>
          <p:nvPr/>
        </p:nvGrpSpPr>
        <p:grpSpPr bwMode="auto">
          <a:xfrm>
            <a:off x="4648200" y="1600200"/>
            <a:ext cx="4038600" cy="2185988"/>
            <a:chOff x="2928" y="1008"/>
            <a:chExt cx="2544" cy="1377"/>
          </a:xfrm>
        </p:grpSpPr>
        <p:sp>
          <p:nvSpPr>
            <p:cNvPr id="28675" name="Rectangle 3"/>
            <p:cNvSpPr>
              <a:spLocks noChangeArrowheads="1"/>
            </p:cNvSpPr>
            <p:nvPr/>
          </p:nvSpPr>
          <p:spPr bwMode="auto">
            <a:xfrm>
              <a:off x="2928" y="1008"/>
              <a:ext cx="2544" cy="1377"/>
            </a:xfrm>
            <a:prstGeom prst="rect">
              <a:avLst/>
            </a:prstGeom>
            <a:noFill/>
            <a:ln w="9525">
              <a:noFill/>
              <a:miter lim="800000"/>
              <a:headEnd/>
              <a:tailEnd/>
            </a:ln>
            <a:effectLst/>
          </p:spPr>
          <p:txBody>
            <a:bodyPr lIns="92075" tIns="46038" rIns="92075" bIns="46038" anchor="b"/>
            <a:lstStyle/>
            <a:p>
              <a:pPr eaLnBrk="0" hangingPunct="0">
                <a:spcBef>
                  <a:spcPct val="20000"/>
                </a:spcBef>
              </a:pPr>
              <a:endParaRPr lang="fr-FR"/>
            </a:p>
          </p:txBody>
        </p:sp>
        <p:sp>
          <p:nvSpPr>
            <p:cNvPr id="28676" name="Line 4"/>
            <p:cNvSpPr>
              <a:spLocks noChangeShapeType="1"/>
            </p:cNvSpPr>
            <p:nvPr/>
          </p:nvSpPr>
          <p:spPr bwMode="auto">
            <a:xfrm>
              <a:off x="2928" y="1008"/>
              <a:ext cx="2544" cy="0"/>
            </a:xfrm>
            <a:prstGeom prst="line">
              <a:avLst/>
            </a:prstGeom>
            <a:noFill/>
            <a:ln w="9525">
              <a:noFill/>
              <a:round/>
              <a:headEnd type="none" w="sm" len="sm"/>
              <a:tailEnd type="none" w="sm" len="sm"/>
            </a:ln>
            <a:effectLst/>
          </p:spPr>
          <p:txBody>
            <a:bodyPr/>
            <a:lstStyle/>
            <a:p>
              <a:endParaRPr lang="fr-FR"/>
            </a:p>
          </p:txBody>
        </p:sp>
        <p:sp>
          <p:nvSpPr>
            <p:cNvPr id="28677" name="Line 5"/>
            <p:cNvSpPr>
              <a:spLocks noChangeShapeType="1"/>
            </p:cNvSpPr>
            <p:nvPr/>
          </p:nvSpPr>
          <p:spPr bwMode="auto">
            <a:xfrm>
              <a:off x="2928" y="2385"/>
              <a:ext cx="2544" cy="0"/>
            </a:xfrm>
            <a:prstGeom prst="line">
              <a:avLst/>
            </a:prstGeom>
            <a:noFill/>
            <a:ln w="9525">
              <a:noFill/>
              <a:round/>
              <a:headEnd type="none" w="sm" len="sm"/>
              <a:tailEnd type="none" w="sm" len="sm"/>
            </a:ln>
            <a:effectLst/>
          </p:spPr>
          <p:txBody>
            <a:bodyPr/>
            <a:lstStyle/>
            <a:p>
              <a:endParaRPr lang="fr-FR"/>
            </a:p>
          </p:txBody>
        </p:sp>
        <p:sp>
          <p:nvSpPr>
            <p:cNvPr id="28678" name="Line 6"/>
            <p:cNvSpPr>
              <a:spLocks noChangeShapeType="1"/>
            </p:cNvSpPr>
            <p:nvPr/>
          </p:nvSpPr>
          <p:spPr bwMode="auto">
            <a:xfrm>
              <a:off x="2928" y="1008"/>
              <a:ext cx="0" cy="1377"/>
            </a:xfrm>
            <a:prstGeom prst="line">
              <a:avLst/>
            </a:prstGeom>
            <a:noFill/>
            <a:ln w="9525">
              <a:noFill/>
              <a:round/>
              <a:headEnd type="none" w="sm" len="sm"/>
              <a:tailEnd type="none" w="sm" len="sm"/>
            </a:ln>
            <a:effectLst/>
          </p:spPr>
          <p:txBody>
            <a:bodyPr/>
            <a:lstStyle/>
            <a:p>
              <a:endParaRPr lang="fr-FR"/>
            </a:p>
          </p:txBody>
        </p:sp>
        <p:sp>
          <p:nvSpPr>
            <p:cNvPr id="28679" name="Line 7"/>
            <p:cNvSpPr>
              <a:spLocks noChangeShapeType="1"/>
            </p:cNvSpPr>
            <p:nvPr/>
          </p:nvSpPr>
          <p:spPr bwMode="auto">
            <a:xfrm>
              <a:off x="5472" y="1008"/>
              <a:ext cx="0" cy="1377"/>
            </a:xfrm>
            <a:prstGeom prst="line">
              <a:avLst/>
            </a:prstGeom>
            <a:noFill/>
            <a:ln w="9525">
              <a:noFill/>
              <a:round/>
              <a:headEnd type="none" w="sm" len="sm"/>
              <a:tailEnd type="none" w="sm" len="sm"/>
            </a:ln>
            <a:effectLst/>
          </p:spPr>
          <p:txBody>
            <a:bodyPr/>
            <a:lstStyle/>
            <a:p>
              <a:endParaRPr lang="fr-FR"/>
            </a:p>
          </p:txBody>
        </p:sp>
      </p:grpSp>
      <p:grpSp>
        <p:nvGrpSpPr>
          <p:cNvPr id="28686" name="Group 14"/>
          <p:cNvGrpSpPr>
            <a:grpSpLocks/>
          </p:cNvGrpSpPr>
          <p:nvPr/>
        </p:nvGrpSpPr>
        <p:grpSpPr bwMode="auto">
          <a:xfrm>
            <a:off x="4648200" y="3938588"/>
            <a:ext cx="4038600" cy="2187575"/>
            <a:chOff x="2928" y="2481"/>
            <a:chExt cx="2544" cy="1378"/>
          </a:xfrm>
        </p:grpSpPr>
        <p:sp>
          <p:nvSpPr>
            <p:cNvPr id="28681" name="Rectangle 9"/>
            <p:cNvSpPr>
              <a:spLocks noChangeArrowheads="1"/>
            </p:cNvSpPr>
            <p:nvPr/>
          </p:nvSpPr>
          <p:spPr bwMode="auto">
            <a:xfrm>
              <a:off x="2928" y="2481"/>
              <a:ext cx="2544" cy="1378"/>
            </a:xfrm>
            <a:prstGeom prst="rect">
              <a:avLst/>
            </a:prstGeom>
            <a:noFill/>
            <a:ln w="9525">
              <a:noFill/>
              <a:miter lim="800000"/>
              <a:headEnd/>
              <a:tailEnd/>
            </a:ln>
            <a:effectLst/>
          </p:spPr>
          <p:txBody>
            <a:bodyPr lIns="92075" tIns="46038" rIns="92075" bIns="46038" anchor="b"/>
            <a:lstStyle/>
            <a:p>
              <a:pPr eaLnBrk="0" hangingPunct="0">
                <a:spcBef>
                  <a:spcPct val="20000"/>
                </a:spcBef>
              </a:pPr>
              <a:endParaRPr lang="fr-FR"/>
            </a:p>
          </p:txBody>
        </p:sp>
        <p:sp>
          <p:nvSpPr>
            <p:cNvPr id="28682" name="Line 10"/>
            <p:cNvSpPr>
              <a:spLocks noChangeShapeType="1"/>
            </p:cNvSpPr>
            <p:nvPr/>
          </p:nvSpPr>
          <p:spPr bwMode="auto">
            <a:xfrm>
              <a:off x="2928" y="2481"/>
              <a:ext cx="2544" cy="0"/>
            </a:xfrm>
            <a:prstGeom prst="line">
              <a:avLst/>
            </a:prstGeom>
            <a:noFill/>
            <a:ln w="9525">
              <a:noFill/>
              <a:round/>
              <a:headEnd type="none" w="sm" len="sm"/>
              <a:tailEnd type="none" w="sm" len="sm"/>
            </a:ln>
            <a:effectLst/>
          </p:spPr>
          <p:txBody>
            <a:bodyPr/>
            <a:lstStyle/>
            <a:p>
              <a:endParaRPr lang="fr-FR"/>
            </a:p>
          </p:txBody>
        </p:sp>
        <p:sp>
          <p:nvSpPr>
            <p:cNvPr id="28683" name="Line 11"/>
            <p:cNvSpPr>
              <a:spLocks noChangeShapeType="1"/>
            </p:cNvSpPr>
            <p:nvPr/>
          </p:nvSpPr>
          <p:spPr bwMode="auto">
            <a:xfrm>
              <a:off x="2928" y="3859"/>
              <a:ext cx="2544" cy="0"/>
            </a:xfrm>
            <a:prstGeom prst="line">
              <a:avLst/>
            </a:prstGeom>
            <a:noFill/>
            <a:ln w="9525">
              <a:noFill/>
              <a:round/>
              <a:headEnd type="none" w="sm" len="sm"/>
              <a:tailEnd type="none" w="sm" len="sm"/>
            </a:ln>
            <a:effectLst/>
          </p:spPr>
          <p:txBody>
            <a:bodyPr/>
            <a:lstStyle/>
            <a:p>
              <a:endParaRPr lang="fr-FR"/>
            </a:p>
          </p:txBody>
        </p:sp>
        <p:sp>
          <p:nvSpPr>
            <p:cNvPr id="28684" name="Line 12"/>
            <p:cNvSpPr>
              <a:spLocks noChangeShapeType="1"/>
            </p:cNvSpPr>
            <p:nvPr/>
          </p:nvSpPr>
          <p:spPr bwMode="auto">
            <a:xfrm>
              <a:off x="2928" y="2481"/>
              <a:ext cx="0" cy="1378"/>
            </a:xfrm>
            <a:prstGeom prst="line">
              <a:avLst/>
            </a:prstGeom>
            <a:noFill/>
            <a:ln w="9525">
              <a:noFill/>
              <a:round/>
              <a:headEnd type="none" w="sm" len="sm"/>
              <a:tailEnd type="none" w="sm" len="sm"/>
            </a:ln>
            <a:effectLst/>
          </p:spPr>
          <p:txBody>
            <a:bodyPr/>
            <a:lstStyle/>
            <a:p>
              <a:endParaRPr lang="fr-FR"/>
            </a:p>
          </p:txBody>
        </p:sp>
        <p:sp>
          <p:nvSpPr>
            <p:cNvPr id="28685" name="Line 13"/>
            <p:cNvSpPr>
              <a:spLocks noChangeShapeType="1"/>
            </p:cNvSpPr>
            <p:nvPr/>
          </p:nvSpPr>
          <p:spPr bwMode="auto">
            <a:xfrm>
              <a:off x="5472" y="2481"/>
              <a:ext cx="0" cy="1378"/>
            </a:xfrm>
            <a:prstGeom prst="line">
              <a:avLst/>
            </a:prstGeom>
            <a:noFill/>
            <a:ln w="9525">
              <a:noFill/>
              <a:round/>
              <a:headEnd type="none" w="sm" len="sm"/>
              <a:tailEnd type="none" w="sm" len="sm"/>
            </a:ln>
            <a:effectLst/>
          </p:spPr>
          <p:txBody>
            <a:bodyPr/>
            <a:lstStyle/>
            <a:p>
              <a:endParaRPr lang="fr-FR"/>
            </a:p>
          </p:txBody>
        </p:sp>
      </p:grpSp>
      <p:graphicFrame>
        <p:nvGraphicFramePr>
          <p:cNvPr id="28687" name="Object 15"/>
          <p:cNvGraphicFramePr>
            <a:graphicFrameLocks/>
          </p:cNvGraphicFramePr>
          <p:nvPr/>
        </p:nvGraphicFramePr>
        <p:xfrm>
          <a:off x="457200" y="1196975"/>
          <a:ext cx="7812088" cy="4562475"/>
        </p:xfrm>
        <a:graphic>
          <a:graphicData uri="http://schemas.openxmlformats.org/presentationml/2006/ole">
            <p:oleObj spid="_x0000_s28687" name="Chart" r:id="rId4" imgW="7812000" imgH="4562280" progId="Excel.Sheet.8">
              <p:embed followColorScheme="full"/>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9F33A774-36C9-42B6-A856-70E26FFB5675}" type="slidenum">
              <a:rPr lang="fr-FR"/>
              <a:pPr/>
              <a:t>14</a:t>
            </a:fld>
            <a:endParaRPr lang="fr-FR"/>
          </a:p>
        </p:txBody>
      </p:sp>
      <p:sp>
        <p:nvSpPr>
          <p:cNvPr id="30722" name="Rectangle 2"/>
          <p:cNvSpPr>
            <a:spLocks noGrp="1" noChangeArrowheads="1"/>
          </p:cNvSpPr>
          <p:nvPr>
            <p:ph type="title"/>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sz="3600">
                <a:solidFill>
                  <a:schemeClr val="accent2"/>
                </a:solidFill>
              </a:rPr>
              <a:t>5. Les universités: facteur d’attractivité des entreprises</a:t>
            </a:r>
          </a:p>
        </p:txBody>
      </p:sp>
      <p:sp>
        <p:nvSpPr>
          <p:cNvPr id="30723" name="Rectangle 3"/>
          <p:cNvSpPr>
            <a:spLocks noGrp="1" noChangeArrowheads="1"/>
          </p:cNvSpPr>
          <p:nvPr>
            <p:ph type="body" idx="1"/>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sz="1800"/>
              <a:t>Sondage auprès de 400 entreprises de la CUS</a:t>
            </a:r>
          </a:p>
          <a:p>
            <a:r>
              <a:rPr lang="fr-FR" sz="1800"/>
              <a:t>La présence des universités (et de la recherche) est considéré comme un </a:t>
            </a:r>
            <a:r>
              <a:rPr lang="fr-FR" sz="1800" b="1"/>
              <a:t>facteur primordial d’implantation</a:t>
            </a:r>
            <a:r>
              <a:rPr lang="fr-FR" sz="1800"/>
              <a:t> sur le territoire par </a:t>
            </a:r>
            <a:r>
              <a:rPr lang="fr-FR" sz="1800" b="1"/>
              <a:t>4%</a:t>
            </a:r>
            <a:r>
              <a:rPr lang="fr-FR" sz="1800"/>
              <a:t> des entreprises</a:t>
            </a:r>
          </a:p>
          <a:p>
            <a:r>
              <a:rPr lang="fr-FR" sz="1800"/>
              <a:t>Et comme un facteur secondaire par </a:t>
            </a:r>
            <a:r>
              <a:rPr lang="fr-FR" sz="1800" b="1"/>
              <a:t>8%</a:t>
            </a:r>
            <a:r>
              <a:rPr lang="fr-FR" sz="1800"/>
              <a:t> des entreprises</a:t>
            </a:r>
          </a:p>
          <a:p>
            <a:pPr>
              <a:buFontTx/>
              <a:buNone/>
            </a:pPr>
            <a:endParaRPr lang="fr-FR" sz="1800"/>
          </a:p>
          <a:p>
            <a:r>
              <a:rPr lang="fr-FR" sz="1800"/>
              <a:t>Analyse qualitative:</a:t>
            </a:r>
          </a:p>
          <a:p>
            <a:pPr lvl="1"/>
            <a:r>
              <a:rPr lang="fr-FR" sz="1600"/>
              <a:t>Opinions favorables sur la qualité de l’université locale: 94% (des réponses exprimées)</a:t>
            </a:r>
          </a:p>
          <a:p>
            <a:pPr lvl="1"/>
            <a:r>
              <a:rPr lang="fr-FR" sz="1600"/>
              <a:t>Opinions favorables (exprimées) sur la recherche: 88%. Mais 60% de «sans opinion»</a:t>
            </a:r>
          </a:p>
          <a:p>
            <a:pPr lvl="1"/>
            <a:r>
              <a:rPr lang="fr-FR" sz="1600"/>
              <a:t>Adaptation au monde professionnel: 71% des entreprises estiment que les formations sont en adéquation avec leurs besoins</a:t>
            </a:r>
          </a:p>
          <a:p>
            <a:pPr lvl="1"/>
            <a:r>
              <a:rPr lang="fr-FR" sz="1600"/>
              <a:t>Des problèmes subsistent: manque d’ingénieurs et faible lisibilité de l’offre universitaire (plus l’entreprise est petite, moins elle connaît cette offre)</a:t>
            </a:r>
          </a:p>
          <a:p>
            <a:pPr>
              <a:buFontTx/>
              <a:buChar char="–"/>
            </a:pPr>
            <a:endParaRPr lang="fr-FR" sz="16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BC0C5840-978C-475B-85EE-365E60472F6E}" type="slidenum">
              <a:rPr lang="fr-FR"/>
              <a:pPr/>
              <a:t>15</a:t>
            </a:fld>
            <a:endParaRPr lang="fr-FR"/>
          </a:p>
        </p:txBody>
      </p:sp>
      <p:sp>
        <p:nvSpPr>
          <p:cNvPr id="32770" name="Rectangle 2"/>
          <p:cNvSpPr>
            <a:spLocks noGrp="1" noChangeArrowheads="1"/>
          </p:cNvSpPr>
          <p:nvPr>
            <p:ph type="title"/>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a:solidFill>
                  <a:schemeClr val="accent2"/>
                </a:solidFill>
              </a:rPr>
              <a:t>L’attrait des stages</a:t>
            </a:r>
          </a:p>
        </p:txBody>
      </p:sp>
      <p:sp>
        <p:nvSpPr>
          <p:cNvPr id="32771" name="Rectangle 3"/>
          <p:cNvSpPr>
            <a:spLocks noGrp="1" noChangeArrowheads="1"/>
          </p:cNvSpPr>
          <p:nvPr>
            <p:ph type="body" idx="1"/>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sz="1800"/>
              <a:t>Près de la moitié des entreprises interrogées accueillent régulièrement ou occasionnellement des stagiaires universitaires</a:t>
            </a:r>
          </a:p>
          <a:p>
            <a:r>
              <a:rPr lang="fr-FR" sz="1800"/>
              <a:t>Le stage d’étudiant est considéré comme un outil de renouvellement des effectifs sur le long terme et comme une main d’œuvre pas chère. 54% des entreprises souhaitent un développement de ces relations avec l’université.</a:t>
            </a:r>
          </a:p>
          <a:p>
            <a:r>
              <a:rPr lang="fr-FR" sz="1800"/>
              <a:t>12% des entreprises interrogées entretiennent des relations de type recherche et développement avec l’université.</a:t>
            </a:r>
          </a:p>
          <a:p>
            <a:r>
              <a:rPr lang="fr-FR" sz="1800"/>
              <a:t>27% sont en relations commerciales avec l’université (client ou fournisseur)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ACC74CD6-F6E3-4A9A-A52E-35E609AC6351}" type="slidenum">
              <a:rPr lang="fr-FR"/>
              <a:pPr/>
              <a:t>16</a:t>
            </a:fld>
            <a:endParaRPr lang="fr-FR"/>
          </a:p>
        </p:txBody>
      </p:sp>
      <p:sp>
        <p:nvSpPr>
          <p:cNvPr id="34818" name="Rectangle 2"/>
          <p:cNvSpPr>
            <a:spLocks noGrp="1" noChangeArrowheads="1"/>
          </p:cNvSpPr>
          <p:nvPr>
            <p:ph type="title"/>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a:solidFill>
                  <a:schemeClr val="accent2"/>
                </a:solidFill>
              </a:rPr>
              <a:t>Les relations de recherche</a:t>
            </a:r>
          </a:p>
        </p:txBody>
      </p:sp>
      <p:sp>
        <p:nvSpPr>
          <p:cNvPr id="34819" name="Rectangle 3"/>
          <p:cNvSpPr>
            <a:spLocks noGrp="1" noChangeArrowheads="1"/>
          </p:cNvSpPr>
          <p:nvPr>
            <p:ph type="body" idx="1"/>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sz="1800"/>
              <a:t>Les contrats de recherche représentent 72 MF </a:t>
            </a:r>
            <a:r>
              <a:rPr lang="fr-FR" sz="1800">
                <a:solidFill>
                  <a:srgbClr val="009900"/>
                </a:solidFill>
              </a:rPr>
              <a:t>(11M€)</a:t>
            </a:r>
          </a:p>
          <a:p>
            <a:pPr lvl="1"/>
            <a:r>
              <a:rPr lang="fr-FR" sz="1600"/>
              <a:t>C’est à peine 2% des flux économiques que génère l’université</a:t>
            </a:r>
          </a:p>
          <a:p>
            <a:r>
              <a:rPr lang="fr-FR" sz="1800"/>
              <a:t>dont 60% de contrats publics et 40% de contrats privés.</a:t>
            </a:r>
          </a:p>
          <a:p>
            <a:r>
              <a:rPr lang="fr-FR" sz="1800"/>
              <a:t>Seuls 17% (publics plus privés) sont destinés à la Région Alsace.</a:t>
            </a:r>
          </a:p>
          <a:p>
            <a:r>
              <a:rPr lang="fr-FR" sz="1800"/>
              <a:t>On voit bien que la relation de « transfert de technologie » reste marginale en tant qu’impact direct à court terme.</a:t>
            </a:r>
          </a:p>
          <a:p>
            <a:r>
              <a:rPr lang="fr-FR" sz="1800"/>
              <a:t>Un autre type d’analyse doit être menée pour évaluer l’impact à long terme sur le territoire:</a:t>
            </a:r>
          </a:p>
          <a:p>
            <a:pPr lvl="1"/>
            <a:r>
              <a:rPr lang="fr-FR" sz="1600"/>
              <a:t>Stimulation de l’innovation des entreprises existantes</a:t>
            </a:r>
          </a:p>
          <a:p>
            <a:pPr lvl="1"/>
            <a:r>
              <a:rPr lang="fr-FR" sz="1600"/>
              <a:t>Attraction d’entreprises high tech</a:t>
            </a:r>
          </a:p>
          <a:p>
            <a:pPr lvl="1"/>
            <a:r>
              <a:rPr lang="fr-FR" sz="1600"/>
              <a:t>Création de start-ups</a:t>
            </a:r>
          </a:p>
          <a:p>
            <a:pPr lvl="1"/>
            <a:r>
              <a:rPr lang="fr-FR" sz="1600"/>
              <a:t>Créativité et culture d’innovation</a:t>
            </a:r>
          </a:p>
          <a:p>
            <a:pPr>
              <a:buFontTx/>
              <a:buChar char="–"/>
            </a:pPr>
            <a:endParaRPr lang="fr-FR" sz="16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154230"/>
          </a:xfrm>
        </p:spPr>
        <p:txBody>
          <a:bodyPr/>
          <a:lstStyle/>
          <a:p>
            <a:r>
              <a:rPr lang="fr-FR" sz="3200" b="1" dirty="0" smtClean="0">
                <a:solidFill>
                  <a:schemeClr val="accent2"/>
                </a:solidFill>
              </a:rPr>
              <a:t>Principaux résultats </a:t>
            </a:r>
            <a:br>
              <a:rPr lang="fr-FR" sz="3200" b="1" dirty="0" smtClean="0">
                <a:solidFill>
                  <a:schemeClr val="accent2"/>
                </a:solidFill>
              </a:rPr>
            </a:br>
            <a:r>
              <a:rPr lang="fr-FR" sz="3200" b="1" dirty="0" smtClean="0">
                <a:solidFill>
                  <a:schemeClr val="accent2"/>
                </a:solidFill>
              </a:rPr>
              <a:t>tirés</a:t>
            </a:r>
            <a:r>
              <a:rPr lang="fr-FR" sz="3200" b="1" i="1" dirty="0" smtClean="0">
                <a:solidFill>
                  <a:schemeClr val="accent2"/>
                </a:solidFill>
              </a:rPr>
              <a:t> </a:t>
            </a:r>
            <a:r>
              <a:rPr lang="fr-FR" sz="3200" b="1" dirty="0" smtClean="0">
                <a:solidFill>
                  <a:schemeClr val="accent2"/>
                </a:solidFill>
              </a:rPr>
              <a:t>d’une étude</a:t>
            </a:r>
            <a:br>
              <a:rPr lang="fr-FR" sz="3200" b="1" dirty="0" smtClean="0">
                <a:solidFill>
                  <a:schemeClr val="accent2"/>
                </a:solidFill>
              </a:rPr>
            </a:br>
            <a:r>
              <a:rPr lang="fr-FR" sz="3200" b="1" dirty="0" smtClean="0">
                <a:solidFill>
                  <a:schemeClr val="accent2"/>
                </a:solidFill>
              </a:rPr>
              <a:t> sur une petite université </a:t>
            </a:r>
            <a:r>
              <a:rPr lang="fr-FR" sz="3200" dirty="0" smtClean="0">
                <a:solidFill>
                  <a:schemeClr val="accent2"/>
                </a:solidFill>
              </a:rPr>
              <a:t/>
            </a:r>
            <a:br>
              <a:rPr lang="fr-FR" sz="3200" dirty="0" smtClean="0">
                <a:solidFill>
                  <a:schemeClr val="accent2"/>
                </a:solidFill>
              </a:rPr>
            </a:br>
            <a:r>
              <a:rPr lang="fr-FR" sz="3200" dirty="0" smtClean="0">
                <a:solidFill>
                  <a:schemeClr val="accent2"/>
                </a:solidFill>
              </a:rPr>
              <a:t>(chiffres: 2008)</a:t>
            </a:r>
            <a:endParaRPr lang="fr-FR" sz="3200" dirty="0">
              <a:solidFill>
                <a:schemeClr val="accent2"/>
              </a:solidFill>
            </a:endParaRPr>
          </a:p>
        </p:txBody>
      </p:sp>
      <p:sp>
        <p:nvSpPr>
          <p:cNvPr id="3" name="Espace réservé du contenu 2"/>
          <p:cNvSpPr>
            <a:spLocks noGrp="1"/>
          </p:cNvSpPr>
          <p:nvPr>
            <p:ph idx="1"/>
          </p:nvPr>
        </p:nvSpPr>
        <p:spPr>
          <a:xfrm>
            <a:off x="428596" y="2643183"/>
            <a:ext cx="8229600" cy="3143272"/>
          </a:xfrm>
        </p:spPr>
        <p:txBody>
          <a:bodyPr/>
          <a:lstStyle/>
          <a:p>
            <a:r>
              <a:rPr lang="fr-FR" sz="2000" dirty="0" smtClean="0"/>
              <a:t>Taille: 8000 étudiants  </a:t>
            </a:r>
            <a:r>
              <a:rPr lang="fr-FR" sz="2000" dirty="0" smtClean="0">
                <a:solidFill>
                  <a:srgbClr val="009900"/>
                </a:solidFill>
              </a:rPr>
              <a:t>contre </a:t>
            </a:r>
            <a:r>
              <a:rPr lang="fr-FR" sz="2000" dirty="0" err="1" smtClean="0">
                <a:solidFill>
                  <a:srgbClr val="009900"/>
                </a:solidFill>
              </a:rPr>
              <a:t>UdS</a:t>
            </a:r>
            <a:r>
              <a:rPr lang="fr-FR" sz="2000" dirty="0" smtClean="0">
                <a:solidFill>
                  <a:srgbClr val="009900"/>
                </a:solidFill>
              </a:rPr>
              <a:t>: 42000 (39000 en 1996)</a:t>
            </a:r>
          </a:p>
          <a:p>
            <a:pPr lvl="1"/>
            <a:r>
              <a:rPr lang="fr-FR" sz="2000" dirty="0" smtClean="0"/>
              <a:t>60 % venant du département</a:t>
            </a:r>
          </a:p>
          <a:p>
            <a:pPr lvl="1"/>
            <a:r>
              <a:rPr lang="fr-FR" sz="2000" dirty="0" smtClean="0"/>
              <a:t>80% venant de la région</a:t>
            </a:r>
          </a:p>
          <a:p>
            <a:pPr lvl="1"/>
            <a:r>
              <a:rPr lang="fr-FR" sz="2000" dirty="0" smtClean="0"/>
              <a:t>5% étrangers </a:t>
            </a:r>
            <a:r>
              <a:rPr lang="fr-FR" sz="2000" dirty="0" err="1" smtClean="0">
                <a:solidFill>
                  <a:srgbClr val="009900"/>
                </a:solidFill>
              </a:rPr>
              <a:t>UdS</a:t>
            </a:r>
            <a:r>
              <a:rPr lang="fr-FR" sz="2000" dirty="0" smtClean="0">
                <a:solidFill>
                  <a:srgbClr val="009900"/>
                </a:solidFill>
              </a:rPr>
              <a:t> : 20%</a:t>
            </a:r>
            <a:endParaRPr lang="fr-FR" sz="2000" dirty="0" smtClean="0"/>
          </a:p>
          <a:p>
            <a:r>
              <a:rPr lang="fr-FR" sz="2000" dirty="0" smtClean="0"/>
              <a:t>35% de boursiers </a:t>
            </a:r>
            <a:r>
              <a:rPr lang="fr-FR" sz="2000" dirty="0" smtClean="0">
                <a:solidFill>
                  <a:srgbClr val="009900"/>
                </a:solidFill>
              </a:rPr>
              <a:t>contre 28% au niveau national</a:t>
            </a:r>
          </a:p>
          <a:p>
            <a:r>
              <a:rPr lang="fr-FR" sz="2000" dirty="0" smtClean="0"/>
              <a:t>10 laboratoires de recherche dont les plus anciens ont 10 ans d’âge (20%d’UMR) </a:t>
            </a:r>
            <a:r>
              <a:rPr lang="fr-FR" sz="2000" dirty="0" err="1" smtClean="0">
                <a:solidFill>
                  <a:srgbClr val="009900"/>
                </a:solidFill>
              </a:rPr>
              <a:t>UdS</a:t>
            </a:r>
            <a:r>
              <a:rPr lang="fr-FR" sz="2000" dirty="0" smtClean="0">
                <a:solidFill>
                  <a:srgbClr val="009900"/>
                </a:solidFill>
              </a:rPr>
              <a:t>: 77 labos (47% d’UMR)</a:t>
            </a:r>
            <a:endParaRPr lang="fr-FR" sz="2000" dirty="0" smtClean="0"/>
          </a:p>
          <a:p>
            <a:r>
              <a:rPr lang="fr-FR" sz="2000" dirty="0" smtClean="0"/>
              <a:t>800 personnes : 47% d’administratifs et 53% d’enseignants-chercheurs </a:t>
            </a:r>
            <a:r>
              <a:rPr lang="fr-FR" sz="2000" dirty="0" err="1" smtClean="0">
                <a:solidFill>
                  <a:srgbClr val="009900"/>
                </a:solidFill>
              </a:rPr>
              <a:t>UdS</a:t>
            </a:r>
            <a:r>
              <a:rPr lang="fr-FR" sz="2000" dirty="0" smtClean="0">
                <a:solidFill>
                  <a:srgbClr val="009900"/>
                </a:solidFill>
              </a:rPr>
              <a:t> : 4745 dont 44% et 56%  </a:t>
            </a:r>
            <a:endParaRPr lang="fr-FR" sz="2000" dirty="0" smtClean="0"/>
          </a:p>
          <a:p>
            <a:endParaRPr lang="fr-FR" dirty="0" smtClean="0"/>
          </a:p>
          <a:p>
            <a:pPr lvl="1"/>
            <a:endParaRPr lang="fr-FR" dirty="0"/>
          </a:p>
        </p:txBody>
      </p:sp>
      <p:sp>
        <p:nvSpPr>
          <p:cNvPr id="4" name="Espace réservé du numéro de diapositive 3"/>
          <p:cNvSpPr>
            <a:spLocks noGrp="1"/>
          </p:cNvSpPr>
          <p:nvPr>
            <p:ph type="sldNum" sz="quarter" idx="12"/>
          </p:nvPr>
        </p:nvSpPr>
        <p:spPr/>
        <p:txBody>
          <a:bodyPr/>
          <a:lstStyle/>
          <a:p>
            <a:fld id="{F1BCB455-5B8C-4F82-83AF-825BCC5BC50C}" type="slidenum">
              <a:rPr lang="fr-FR" smtClean="0"/>
              <a:pPr/>
              <a:t>17</a:t>
            </a:fld>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solidFill>
                  <a:schemeClr val="accent2"/>
                </a:solidFill>
              </a:rPr>
              <a:t>Les dépenses de l’établissement</a:t>
            </a:r>
            <a:endParaRPr lang="fr-FR" sz="4000" dirty="0">
              <a:solidFill>
                <a:schemeClr val="accent2"/>
              </a:solidFill>
            </a:endParaRPr>
          </a:p>
        </p:txBody>
      </p:sp>
      <p:sp>
        <p:nvSpPr>
          <p:cNvPr id="3" name="Espace réservé du contenu 2"/>
          <p:cNvSpPr>
            <a:spLocks noGrp="1"/>
          </p:cNvSpPr>
          <p:nvPr>
            <p:ph idx="1"/>
          </p:nvPr>
        </p:nvSpPr>
        <p:spPr/>
        <p:txBody>
          <a:bodyPr/>
          <a:lstStyle/>
          <a:p>
            <a:r>
              <a:rPr lang="fr-FR" sz="2800" dirty="0" smtClean="0"/>
              <a:t>Fonctionnement :11 M€</a:t>
            </a:r>
          </a:p>
          <a:p>
            <a:r>
              <a:rPr lang="fr-FR" sz="2800" dirty="0" smtClean="0"/>
              <a:t>Équipement: 3 M€</a:t>
            </a:r>
          </a:p>
          <a:p>
            <a:r>
              <a:rPr lang="fr-FR" sz="2800" dirty="0" smtClean="0"/>
              <a:t>Masse salariale: 46 M€</a:t>
            </a:r>
          </a:p>
          <a:p>
            <a:endParaRPr lang="fr-FR" dirty="0" smtClean="0"/>
          </a:p>
          <a:p>
            <a:pPr algn="ctr"/>
            <a:endParaRPr lang="fr-FR" dirty="0"/>
          </a:p>
        </p:txBody>
      </p:sp>
      <p:sp>
        <p:nvSpPr>
          <p:cNvPr id="4" name="Espace réservé du numéro de diapositive 3"/>
          <p:cNvSpPr>
            <a:spLocks noGrp="1"/>
          </p:cNvSpPr>
          <p:nvPr>
            <p:ph type="sldNum" sz="quarter" idx="12"/>
          </p:nvPr>
        </p:nvSpPr>
        <p:spPr/>
        <p:txBody>
          <a:bodyPr/>
          <a:lstStyle/>
          <a:p>
            <a:fld id="{F1BCB455-5B8C-4F82-83AF-825BCC5BC50C}" type="slidenum">
              <a:rPr lang="fr-FR" smtClean="0"/>
              <a:pPr/>
              <a:t>18</a:t>
            </a:fld>
            <a:endParaRPr lang="fr-FR"/>
          </a:p>
        </p:txBody>
      </p:sp>
      <p:graphicFrame>
        <p:nvGraphicFramePr>
          <p:cNvPr id="5" name="Tableau 4"/>
          <p:cNvGraphicFramePr>
            <a:graphicFrameLocks noGrp="1"/>
          </p:cNvGraphicFramePr>
          <p:nvPr/>
        </p:nvGraphicFramePr>
        <p:xfrm>
          <a:off x="2000232" y="3214686"/>
          <a:ext cx="6096000" cy="2468880"/>
        </p:xfrm>
        <a:graphic>
          <a:graphicData uri="http://schemas.openxmlformats.org/drawingml/2006/table">
            <a:tbl>
              <a:tblPr firstRow="1" bandRow="1">
                <a:tableStyleId>{5C22544A-7EE6-4342-B048-85BDC9FD1C3A}</a:tableStyleId>
              </a:tblPr>
              <a:tblGrid>
                <a:gridCol w="1524000"/>
                <a:gridCol w="1476396"/>
                <a:gridCol w="1571604"/>
                <a:gridCol w="1524000"/>
              </a:tblGrid>
              <a:tr h="370840">
                <a:tc>
                  <a:txBody>
                    <a:bodyPr/>
                    <a:lstStyle/>
                    <a:p>
                      <a:endParaRPr lang="fr-FR" dirty="0"/>
                    </a:p>
                  </a:txBody>
                  <a:tcPr>
                    <a:noFill/>
                  </a:tcPr>
                </a:tc>
                <a:tc>
                  <a:txBody>
                    <a:bodyPr/>
                    <a:lstStyle/>
                    <a:p>
                      <a:r>
                        <a:rPr lang="fr-FR" dirty="0" smtClean="0"/>
                        <a:t>Fonctionnement</a:t>
                      </a:r>
                      <a:endParaRPr lang="fr-FR" dirty="0"/>
                    </a:p>
                  </a:txBody>
                  <a:tcPr>
                    <a:solidFill>
                      <a:srgbClr val="00B050"/>
                    </a:solidFill>
                  </a:tcPr>
                </a:tc>
                <a:tc>
                  <a:txBody>
                    <a:bodyPr/>
                    <a:lstStyle/>
                    <a:p>
                      <a:r>
                        <a:rPr lang="fr-FR" dirty="0" smtClean="0"/>
                        <a:t>Equipement</a:t>
                      </a:r>
                      <a:endParaRPr lang="fr-FR" dirty="0"/>
                    </a:p>
                  </a:txBody>
                  <a:tcPr>
                    <a:solidFill>
                      <a:srgbClr val="00B050"/>
                    </a:solidFill>
                  </a:tcPr>
                </a:tc>
                <a:tc>
                  <a:txBody>
                    <a:bodyPr/>
                    <a:lstStyle/>
                    <a:p>
                      <a:r>
                        <a:rPr lang="fr-FR" dirty="0" smtClean="0"/>
                        <a:t>Masse salariale</a:t>
                      </a:r>
                      <a:endParaRPr lang="fr-FR" dirty="0"/>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Petite université</a:t>
                      </a:r>
                    </a:p>
                    <a:p>
                      <a:r>
                        <a:rPr lang="fr-FR" dirty="0" smtClean="0"/>
                        <a:t>2008</a:t>
                      </a:r>
                      <a:endParaRPr lang="fr-FR" dirty="0"/>
                    </a:p>
                  </a:txBody>
                  <a:tcPr/>
                </a:tc>
                <a:tc>
                  <a:txBody>
                    <a:bodyPr/>
                    <a:lstStyle/>
                    <a:p>
                      <a:r>
                        <a:rPr lang="fr-FR" dirty="0" smtClean="0"/>
                        <a:t>18%</a:t>
                      </a:r>
                      <a:endParaRPr lang="fr-FR" dirty="0"/>
                    </a:p>
                  </a:txBody>
                  <a:tcPr/>
                </a:tc>
                <a:tc>
                  <a:txBody>
                    <a:bodyPr/>
                    <a:lstStyle/>
                    <a:p>
                      <a:r>
                        <a:rPr lang="fr-FR" dirty="0" smtClean="0"/>
                        <a:t>5%</a:t>
                      </a:r>
                      <a:endParaRPr lang="fr-FR" dirty="0"/>
                    </a:p>
                  </a:txBody>
                  <a:tcPr/>
                </a:tc>
                <a:tc>
                  <a:txBody>
                    <a:bodyPr/>
                    <a:lstStyle/>
                    <a:p>
                      <a:r>
                        <a:rPr lang="fr-FR" dirty="0" smtClean="0"/>
                        <a:t>77%</a:t>
                      </a:r>
                      <a:endParaRPr lang="fr-F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Universités</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Strasbourg</a:t>
                      </a:r>
                    </a:p>
                    <a:p>
                      <a:r>
                        <a:rPr lang="fr-FR" dirty="0" smtClean="0"/>
                        <a:t>1996</a:t>
                      </a:r>
                      <a:endParaRPr lang="fr-FR" dirty="0"/>
                    </a:p>
                  </a:txBody>
                  <a:tcPr/>
                </a:tc>
                <a:tc>
                  <a:txBody>
                    <a:bodyPr/>
                    <a:lstStyle/>
                    <a:p>
                      <a:r>
                        <a:rPr lang="fr-FR" dirty="0" smtClean="0"/>
                        <a:t>19%</a:t>
                      </a:r>
                      <a:endParaRPr lang="fr-FR" dirty="0"/>
                    </a:p>
                  </a:txBody>
                  <a:tcPr/>
                </a:tc>
                <a:tc>
                  <a:txBody>
                    <a:bodyPr/>
                    <a:lstStyle/>
                    <a:p>
                      <a:r>
                        <a:rPr lang="fr-FR" dirty="0" smtClean="0"/>
                        <a:t>6%</a:t>
                      </a:r>
                      <a:endParaRPr lang="fr-FR" dirty="0"/>
                    </a:p>
                  </a:txBody>
                  <a:tcPr/>
                </a:tc>
                <a:tc>
                  <a:txBody>
                    <a:bodyPr/>
                    <a:lstStyle/>
                    <a:p>
                      <a:r>
                        <a:rPr lang="fr-FR" dirty="0" smtClean="0"/>
                        <a:t>75%</a:t>
                      </a:r>
                      <a:endParaRPr lang="fr-FR"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868478"/>
          </a:xfrm>
        </p:spPr>
        <p:txBody>
          <a:bodyPr/>
          <a:lstStyle/>
          <a:p>
            <a:r>
              <a:rPr lang="fr-FR" sz="3600" dirty="0" smtClean="0">
                <a:solidFill>
                  <a:schemeClr val="accent2"/>
                </a:solidFill>
              </a:rPr>
              <a:t>Impact direct: répartition des dépenses estimées sur le territoire (département)</a:t>
            </a:r>
            <a:br>
              <a:rPr lang="fr-FR" sz="3600" dirty="0" smtClean="0">
                <a:solidFill>
                  <a:schemeClr val="accent2"/>
                </a:solidFill>
              </a:rPr>
            </a:br>
            <a:r>
              <a:rPr lang="fr-FR" sz="2400" b="1" dirty="0" smtClean="0">
                <a:solidFill>
                  <a:schemeClr val="tx1"/>
                </a:solidFill>
              </a:rPr>
              <a:t>86 M€ pour la petite université; 450 M€ à Strasbourg</a:t>
            </a:r>
            <a:endParaRPr lang="fr-FR" sz="3600" b="1" dirty="0">
              <a:solidFill>
                <a:schemeClr val="tx1"/>
              </a:solidFill>
            </a:endParaRPr>
          </a:p>
        </p:txBody>
      </p:sp>
      <p:graphicFrame>
        <p:nvGraphicFramePr>
          <p:cNvPr id="5" name="Espace réservé du contenu 4"/>
          <p:cNvGraphicFramePr>
            <a:graphicFrameLocks noGrp="1"/>
          </p:cNvGraphicFramePr>
          <p:nvPr>
            <p:ph idx="1"/>
          </p:nvPr>
        </p:nvGraphicFramePr>
        <p:xfrm>
          <a:off x="500034" y="2714620"/>
          <a:ext cx="8229600" cy="246888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r>
                        <a:rPr lang="fr-FR" dirty="0" smtClean="0"/>
                        <a:t>%</a:t>
                      </a:r>
                      <a:endParaRPr lang="fr-FR" dirty="0"/>
                    </a:p>
                  </a:txBody>
                  <a:tcPr>
                    <a:solidFill>
                      <a:schemeClr val="tx2">
                        <a:lumMod val="50000"/>
                        <a:lumOff val="50000"/>
                      </a:schemeClr>
                    </a:solidFill>
                  </a:tcPr>
                </a:tc>
                <a:tc>
                  <a:txBody>
                    <a:bodyPr/>
                    <a:lstStyle/>
                    <a:p>
                      <a:r>
                        <a:rPr lang="fr-FR" dirty="0" smtClean="0"/>
                        <a:t>Equipement</a:t>
                      </a:r>
                      <a:endParaRPr lang="fr-FR" dirty="0"/>
                    </a:p>
                  </a:txBody>
                  <a:tcPr>
                    <a:solidFill>
                      <a:srgbClr val="009900"/>
                    </a:solidFill>
                  </a:tcPr>
                </a:tc>
                <a:tc>
                  <a:txBody>
                    <a:bodyPr/>
                    <a:lstStyle/>
                    <a:p>
                      <a:r>
                        <a:rPr lang="fr-FR" dirty="0" smtClean="0"/>
                        <a:t>Fonctionnement</a:t>
                      </a:r>
                      <a:endParaRPr lang="fr-FR" dirty="0"/>
                    </a:p>
                  </a:txBody>
                  <a:tcPr>
                    <a:solidFill>
                      <a:srgbClr val="009900"/>
                    </a:solidFill>
                  </a:tcPr>
                </a:tc>
                <a:tc>
                  <a:txBody>
                    <a:bodyPr/>
                    <a:lstStyle/>
                    <a:p>
                      <a:r>
                        <a:rPr lang="fr-FR" dirty="0" smtClean="0"/>
                        <a:t>Personnels</a:t>
                      </a:r>
                      <a:endParaRPr lang="fr-FR" dirty="0"/>
                    </a:p>
                  </a:txBody>
                  <a:tcPr>
                    <a:solidFill>
                      <a:srgbClr val="009900"/>
                    </a:solidFill>
                  </a:tcPr>
                </a:tc>
                <a:tc>
                  <a:txBody>
                    <a:bodyPr/>
                    <a:lstStyle/>
                    <a:p>
                      <a:r>
                        <a:rPr lang="fr-FR" dirty="0" smtClean="0"/>
                        <a:t>Etudiants</a:t>
                      </a:r>
                      <a:endParaRPr lang="fr-FR" dirty="0"/>
                    </a:p>
                  </a:txBody>
                  <a:tcPr>
                    <a:solidFill>
                      <a:srgbClr val="009900"/>
                    </a:solidFill>
                  </a:tcPr>
                </a:tc>
              </a:tr>
              <a:tr h="370840">
                <a:tc>
                  <a:txBody>
                    <a:bodyPr/>
                    <a:lstStyle/>
                    <a:p>
                      <a:r>
                        <a:rPr lang="fr-FR" dirty="0" smtClean="0"/>
                        <a:t>Petite université</a:t>
                      </a:r>
                    </a:p>
                    <a:p>
                      <a:r>
                        <a:rPr lang="fr-FR" dirty="0" smtClean="0"/>
                        <a:t>2008</a:t>
                      </a:r>
                      <a:endParaRPr lang="fr-FR" dirty="0"/>
                    </a:p>
                  </a:txBody>
                  <a:tcPr/>
                </a:tc>
                <a:tc>
                  <a:txBody>
                    <a:bodyPr/>
                    <a:lstStyle/>
                    <a:p>
                      <a:r>
                        <a:rPr lang="fr-FR" dirty="0" smtClean="0"/>
                        <a:t>3</a:t>
                      </a:r>
                      <a:endParaRPr lang="fr-FR" dirty="0"/>
                    </a:p>
                  </a:txBody>
                  <a:tcPr/>
                </a:tc>
                <a:tc>
                  <a:txBody>
                    <a:bodyPr/>
                    <a:lstStyle/>
                    <a:p>
                      <a:r>
                        <a:rPr lang="fr-FR" dirty="0" smtClean="0"/>
                        <a:t>13</a:t>
                      </a:r>
                      <a:endParaRPr lang="fr-FR" dirty="0"/>
                    </a:p>
                  </a:txBody>
                  <a:tcPr/>
                </a:tc>
                <a:tc>
                  <a:txBody>
                    <a:bodyPr/>
                    <a:lstStyle/>
                    <a:p>
                      <a:r>
                        <a:rPr lang="fr-FR" dirty="0" smtClean="0"/>
                        <a:t>39</a:t>
                      </a:r>
                      <a:endParaRPr lang="fr-FR" dirty="0"/>
                    </a:p>
                  </a:txBody>
                  <a:tcPr/>
                </a:tc>
                <a:tc>
                  <a:txBody>
                    <a:bodyPr/>
                    <a:lstStyle/>
                    <a:p>
                      <a:r>
                        <a:rPr lang="fr-FR" dirty="0" smtClean="0"/>
                        <a:t>45</a:t>
                      </a:r>
                      <a:endParaRPr lang="fr-FR" dirty="0"/>
                    </a:p>
                  </a:txBody>
                  <a:tcPr/>
                </a:tc>
              </a:tr>
              <a:tr h="370840">
                <a:tc>
                  <a:txBody>
                    <a:bodyPr/>
                    <a:lstStyle/>
                    <a:p>
                      <a:r>
                        <a:rPr lang="fr-FR" dirty="0" smtClean="0"/>
                        <a:t>Universités</a:t>
                      </a:r>
                    </a:p>
                    <a:p>
                      <a:r>
                        <a:rPr lang="fr-FR" dirty="0" smtClean="0"/>
                        <a:t>Strasbourg</a:t>
                      </a:r>
                    </a:p>
                    <a:p>
                      <a:r>
                        <a:rPr lang="fr-FR" dirty="0" smtClean="0"/>
                        <a:t>1996</a:t>
                      </a:r>
                      <a:endParaRPr lang="fr-FR" dirty="0"/>
                    </a:p>
                  </a:txBody>
                  <a:tcPr/>
                </a:tc>
                <a:tc>
                  <a:txBody>
                    <a:bodyPr/>
                    <a:lstStyle/>
                    <a:p>
                      <a:r>
                        <a:rPr lang="fr-FR" dirty="0" smtClean="0"/>
                        <a:t>2</a:t>
                      </a:r>
                      <a:endParaRPr lang="fr-FR" dirty="0"/>
                    </a:p>
                  </a:txBody>
                  <a:tcPr/>
                </a:tc>
                <a:tc>
                  <a:txBody>
                    <a:bodyPr/>
                    <a:lstStyle/>
                    <a:p>
                      <a:r>
                        <a:rPr lang="fr-FR" dirty="0" smtClean="0"/>
                        <a:t>7</a:t>
                      </a:r>
                      <a:endParaRPr lang="fr-FR" dirty="0"/>
                    </a:p>
                  </a:txBody>
                  <a:tcPr/>
                </a:tc>
                <a:tc>
                  <a:txBody>
                    <a:bodyPr/>
                    <a:lstStyle/>
                    <a:p>
                      <a:r>
                        <a:rPr lang="fr-FR" dirty="0" smtClean="0"/>
                        <a:t>33</a:t>
                      </a:r>
                      <a:endParaRPr lang="fr-FR" dirty="0"/>
                    </a:p>
                  </a:txBody>
                  <a:tcPr/>
                </a:tc>
                <a:tc>
                  <a:txBody>
                    <a:bodyPr/>
                    <a:lstStyle/>
                    <a:p>
                      <a:r>
                        <a:rPr lang="fr-FR" dirty="0" smtClean="0"/>
                        <a:t>57</a:t>
                      </a:r>
                      <a:endParaRPr lang="fr-FR" dirty="0"/>
                    </a:p>
                  </a:txBody>
                  <a:tcPr/>
                </a:tc>
              </a:tr>
            </a:tbl>
          </a:graphicData>
        </a:graphic>
      </p:graphicFrame>
      <p:sp>
        <p:nvSpPr>
          <p:cNvPr id="4" name="Espace réservé du numéro de diapositive 3"/>
          <p:cNvSpPr>
            <a:spLocks noGrp="1"/>
          </p:cNvSpPr>
          <p:nvPr>
            <p:ph type="sldNum" sz="quarter" idx="12"/>
          </p:nvPr>
        </p:nvSpPr>
        <p:spPr/>
        <p:txBody>
          <a:bodyPr/>
          <a:lstStyle/>
          <a:p>
            <a:fld id="{F1BCB455-5B8C-4F82-83AF-825BCC5BC50C}" type="slidenum">
              <a:rPr lang="fr-FR" smtClean="0"/>
              <a:pPr/>
              <a:t>19</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C712E238-DDE6-4C97-9937-1C70AF04D26F}" type="slidenum">
              <a:rPr lang="fr-FR"/>
              <a:pPr/>
              <a:t>2</a:t>
            </a:fld>
            <a:endParaRPr lang="fr-FR"/>
          </a:p>
        </p:txBody>
      </p:sp>
      <p:sp>
        <p:nvSpPr>
          <p:cNvPr id="6146" name="Rectangle 2"/>
          <p:cNvSpPr>
            <a:spLocks noGrp="1" noChangeArrowheads="1"/>
          </p:cNvSpPr>
          <p:nvPr>
            <p:ph type="title"/>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dirty="0">
                <a:solidFill>
                  <a:schemeClr val="accent2"/>
                </a:solidFill>
              </a:rPr>
              <a:t>Références</a:t>
            </a:r>
          </a:p>
        </p:txBody>
      </p:sp>
      <p:sp>
        <p:nvSpPr>
          <p:cNvPr id="6147" name="Rectangle 3"/>
          <p:cNvSpPr>
            <a:spLocks noGrp="1" noChangeArrowheads="1"/>
          </p:cNvSpPr>
          <p:nvPr>
            <p:ph type="body" idx="1"/>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sz="1800" dirty="0"/>
              <a:t>BETA (1999), « Évaluation  de  l’impact économique des universités strasbourgeoises sur le développement territorial », rapport pour le Pôle Universitaire Européen de Strasbourg et la Caisse des Dépôts et Consignations, en collaboration avec BETURE CONSEIL, rapport final, mai.</a:t>
            </a:r>
          </a:p>
          <a:p>
            <a:r>
              <a:rPr lang="fr-FR" sz="1800" i="1" dirty="0"/>
              <a:t>Trait d’Union</a:t>
            </a:r>
            <a:r>
              <a:rPr lang="fr-FR" sz="1800" dirty="0"/>
              <a:t> (4 pages: Lettre d’information du Pôle Universitaire Européen de Strasbourg), N°25, mai 1999 </a:t>
            </a:r>
            <a:r>
              <a:rPr lang="fr-FR" sz="1800" dirty="0" smtClean="0">
                <a:solidFill>
                  <a:schemeClr val="accent2"/>
                </a:solidFill>
              </a:rPr>
              <a:t>http://jaheraud.eu/docrech/impact/Traitdunion_5.05.99_N&amp;B.pdf</a:t>
            </a:r>
            <a:endParaRPr lang="fr-FR" sz="1800" dirty="0">
              <a:solidFill>
                <a:schemeClr val="accent2"/>
              </a:solidFill>
            </a:endParaRPr>
          </a:p>
          <a:p>
            <a:r>
              <a:rPr lang="fr-FR" sz="1800" dirty="0"/>
              <a:t>Document de travail: </a:t>
            </a:r>
            <a:endParaRPr lang="fr-FR" sz="1800" dirty="0" smtClean="0"/>
          </a:p>
          <a:p>
            <a:pPr>
              <a:buNone/>
            </a:pPr>
            <a:r>
              <a:rPr lang="fr-FR" sz="1800" dirty="0">
                <a:solidFill>
                  <a:schemeClr val="accent2"/>
                </a:solidFill>
              </a:rPr>
              <a:t>	</a:t>
            </a:r>
            <a:r>
              <a:rPr lang="fr-FR" sz="1800" dirty="0" smtClean="0">
                <a:solidFill>
                  <a:schemeClr val="accent2"/>
                </a:solidFill>
              </a:rPr>
              <a:t>http://jaheraud.eu/docrech/impact/Impact_BETA-WP-JAH-LG-2001-11.pdf</a:t>
            </a:r>
            <a:endParaRPr lang="fr-FR" sz="1800" dirty="0">
              <a:solidFill>
                <a:schemeClr val="accent2"/>
              </a:solidFill>
            </a:endParaRPr>
          </a:p>
          <a:p>
            <a:r>
              <a:rPr lang="fr-FR" sz="1800" dirty="0"/>
              <a:t>Laurent GAGNOL, Jean-Alain HERAUD (2001), « Impact économique régional d’un pôle universitaire : application au cas strasbourgeois »,  </a:t>
            </a:r>
            <a:r>
              <a:rPr lang="fr-FR" sz="1800" i="1" dirty="0"/>
              <a:t>Revue d’Économie Régionale et Urbaine</a:t>
            </a:r>
            <a:r>
              <a:rPr lang="fr-FR" sz="1800" dirty="0"/>
              <a:t>, n°4, pp.581-604</a:t>
            </a:r>
            <a:r>
              <a:rPr lang="fr-FR" sz="1800" dirty="0" smtClean="0"/>
              <a:t>.</a:t>
            </a:r>
          </a:p>
          <a:p>
            <a:r>
              <a:rPr lang="fr-FR" sz="1800" dirty="0" smtClean="0"/>
              <a:t>Une étude récente (non publiée) sur une université de plus petite taille</a:t>
            </a:r>
            <a:endParaRPr lang="fr-FR" sz="1800" dirty="0"/>
          </a:p>
          <a:p>
            <a:endParaRPr lang="fr-FR"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sz="3600" dirty="0" smtClean="0">
                <a:solidFill>
                  <a:schemeClr val="accent2"/>
                </a:solidFill>
              </a:rPr>
              <a:t>Impact direct en termes d’emploi</a:t>
            </a:r>
            <a:endParaRPr lang="fr-FR" sz="3600" dirty="0">
              <a:solidFill>
                <a:schemeClr val="accent2"/>
              </a:solidFill>
            </a:endParaRPr>
          </a:p>
        </p:txBody>
      </p:sp>
      <p:sp>
        <p:nvSpPr>
          <p:cNvPr id="3" name="Espace réservé du contenu 2"/>
          <p:cNvSpPr>
            <a:spLocks noGrp="1"/>
          </p:cNvSpPr>
          <p:nvPr>
            <p:ph idx="1"/>
          </p:nvPr>
        </p:nvSpPr>
        <p:spPr>
          <a:xfrm>
            <a:off x="357158" y="1142985"/>
            <a:ext cx="8229600" cy="1500198"/>
          </a:xfrm>
        </p:spPr>
        <p:txBody>
          <a:bodyPr/>
          <a:lstStyle/>
          <a:p>
            <a:r>
              <a:rPr lang="fr-FR" sz="2400" dirty="0" smtClean="0"/>
              <a:t>La petite université emploie 800 personnes</a:t>
            </a:r>
          </a:p>
          <a:p>
            <a:r>
              <a:rPr lang="fr-FR" sz="2400" dirty="0" smtClean="0"/>
              <a:t>Et crée par son impact économique direct 1100 emplois supplémentaires sur le territoire du département</a:t>
            </a:r>
          </a:p>
          <a:p>
            <a:endParaRPr lang="fr-FR" dirty="0"/>
          </a:p>
        </p:txBody>
      </p:sp>
      <p:sp>
        <p:nvSpPr>
          <p:cNvPr id="4" name="Espace réservé du numéro de diapositive 3"/>
          <p:cNvSpPr>
            <a:spLocks noGrp="1"/>
          </p:cNvSpPr>
          <p:nvPr>
            <p:ph type="sldNum" sz="quarter" idx="12"/>
          </p:nvPr>
        </p:nvSpPr>
        <p:spPr/>
        <p:txBody>
          <a:bodyPr/>
          <a:lstStyle/>
          <a:p>
            <a:fld id="{F1BCB455-5B8C-4F82-83AF-825BCC5BC50C}" type="slidenum">
              <a:rPr lang="fr-FR" smtClean="0"/>
              <a:pPr/>
              <a:t>20</a:t>
            </a:fld>
            <a:endParaRPr lang="fr-FR"/>
          </a:p>
        </p:txBody>
      </p:sp>
      <p:sp>
        <p:nvSpPr>
          <p:cNvPr id="5" name="Titre 1"/>
          <p:cNvSpPr txBox="1">
            <a:spLocks/>
          </p:cNvSpPr>
          <p:nvPr/>
        </p:nvSpPr>
        <p:spPr>
          <a:xfrm>
            <a:off x="609600" y="427038"/>
            <a:ext cx="8229600" cy="1143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fr-FR" sz="4000" b="0" i="0" u="none" strike="noStrike" kern="0" cap="none" spc="0" normalizeH="0" baseline="0" noProof="0" dirty="0" smtClean="0">
              <a:ln>
                <a:noFill/>
              </a:ln>
              <a:solidFill>
                <a:schemeClr val="accent2"/>
              </a:solidFill>
              <a:effectLst/>
              <a:uLnTx/>
              <a:uFillTx/>
              <a:latin typeface="+mj-lt"/>
              <a:ea typeface="+mj-ea"/>
              <a:cs typeface="+mj-cs"/>
            </a:endParaRPr>
          </a:p>
        </p:txBody>
      </p:sp>
      <p:sp>
        <p:nvSpPr>
          <p:cNvPr id="6" name="Titre 1"/>
          <p:cNvSpPr txBox="1">
            <a:spLocks/>
          </p:cNvSpPr>
          <p:nvPr/>
        </p:nvSpPr>
        <p:spPr>
          <a:xfrm>
            <a:off x="500034" y="2714620"/>
            <a:ext cx="8229600" cy="785818"/>
          </a:xfrm>
          <a:prstGeom prst="rect">
            <a:avLst/>
          </a:prstGeom>
        </p:spPr>
        <p:txBody>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fr-FR" sz="3600" b="0" i="0" u="none" strike="noStrike" kern="0" cap="none" spc="0" normalizeH="0" baseline="0" noProof="0" dirty="0" smtClean="0">
                <a:ln>
                  <a:noFill/>
                </a:ln>
                <a:solidFill>
                  <a:schemeClr val="accent2"/>
                </a:solidFill>
                <a:effectLst/>
                <a:uLnTx/>
                <a:uFillTx/>
                <a:latin typeface="+mj-lt"/>
                <a:ea typeface="+mj-ea"/>
                <a:cs typeface="+mj-cs"/>
              </a:rPr>
              <a:t>Autres types d’impact</a:t>
            </a:r>
          </a:p>
        </p:txBody>
      </p:sp>
      <p:sp>
        <p:nvSpPr>
          <p:cNvPr id="7" name="Espace réservé du contenu 2"/>
          <p:cNvSpPr txBox="1">
            <a:spLocks/>
          </p:cNvSpPr>
          <p:nvPr/>
        </p:nvSpPr>
        <p:spPr>
          <a:xfrm>
            <a:off x="500034" y="3500438"/>
            <a:ext cx="8229600" cy="2143139"/>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fr-FR" sz="2400" b="0" i="0" u="none" strike="noStrike" kern="0" cap="none" spc="0" normalizeH="0" baseline="0" noProof="0" dirty="0" smtClean="0">
                <a:ln>
                  <a:noFill/>
                </a:ln>
                <a:solidFill>
                  <a:schemeClr val="tx1"/>
                </a:solidFill>
                <a:effectLst/>
                <a:uLnTx/>
                <a:uFillTx/>
                <a:latin typeface="+mn-lt"/>
                <a:ea typeface="+mn-ea"/>
                <a:cs typeface="+mn-cs"/>
              </a:rPr>
              <a:t>2500 stagiaires/an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fr-FR" sz="2400" b="0" i="0" u="none" strike="noStrike" kern="0" cap="none" spc="0" normalizeH="0" baseline="0" noProof="0" dirty="0" smtClean="0">
                <a:ln>
                  <a:noFill/>
                </a:ln>
                <a:solidFill>
                  <a:schemeClr val="tx1"/>
                </a:solidFill>
                <a:effectLst/>
                <a:uLnTx/>
                <a:uFillTx/>
                <a:latin typeface="+mn-lt"/>
                <a:ea typeface="+mn-ea"/>
                <a:cs typeface="+mn-cs"/>
              </a:rPr>
              <a:t> 500 personnes en FC</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fr-FR" sz="2400" kern="0" dirty="0" smtClean="0">
                <a:latin typeface="+mn-lt"/>
              </a:rPr>
              <a:t>2 créations d’entreprise récentes</a:t>
            </a:r>
            <a:endParaRPr kumimoji="0" lang="fr-FR"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fr-FR" sz="2400" b="0" i="0" u="none" strike="noStrike" kern="0" cap="none" spc="0" normalizeH="0" baseline="0" noProof="0" dirty="0" smtClean="0">
                <a:ln>
                  <a:noFill/>
                </a:ln>
                <a:solidFill>
                  <a:schemeClr val="tx1"/>
                </a:solidFill>
                <a:effectLst/>
                <a:uLnTx/>
                <a:uFillTx/>
                <a:latin typeface="+mn-lt"/>
                <a:ea typeface="+mn-ea"/>
                <a:cs typeface="+mn-cs"/>
              </a:rPr>
              <a:t>1,5 M€ de contrats de recherche (impact local inconnu)</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accent2"/>
                </a:solidFill>
              </a:rPr>
              <a:t>Remarque comparative finale</a:t>
            </a:r>
            <a:endParaRPr lang="fr-FR" dirty="0">
              <a:solidFill>
                <a:schemeClr val="accent2"/>
              </a:solidFill>
            </a:endParaRPr>
          </a:p>
        </p:txBody>
      </p:sp>
      <p:sp>
        <p:nvSpPr>
          <p:cNvPr id="3" name="Espace réservé du contenu 2"/>
          <p:cNvSpPr>
            <a:spLocks noGrp="1"/>
          </p:cNvSpPr>
          <p:nvPr>
            <p:ph idx="1"/>
          </p:nvPr>
        </p:nvSpPr>
        <p:spPr/>
        <p:txBody>
          <a:bodyPr/>
          <a:lstStyle/>
          <a:p>
            <a:pPr>
              <a:buNone/>
            </a:pPr>
            <a:r>
              <a:rPr lang="fr-FR" dirty="0" smtClean="0"/>
              <a:t>	Entre Strasbourg en 1996 et la petite université en 2008 le rapport de taille est de 5 pour presque tous les </a:t>
            </a:r>
            <a:r>
              <a:rPr lang="fr-FR" dirty="0" smtClean="0"/>
              <a:t>critères, avec cependant un biais:</a:t>
            </a:r>
            <a:endParaRPr lang="fr-FR" dirty="0" smtClean="0"/>
          </a:p>
          <a:p>
            <a:r>
              <a:rPr lang="fr-FR" dirty="0" smtClean="0"/>
              <a:t>Nombre d’étudiants: 39000/8000 = 4.9</a:t>
            </a:r>
          </a:p>
          <a:p>
            <a:r>
              <a:rPr lang="fr-FR" dirty="0" smtClean="0"/>
              <a:t>Impact économique territorial:</a:t>
            </a:r>
          </a:p>
          <a:p>
            <a:pPr lvl="1">
              <a:buNone/>
            </a:pPr>
            <a:r>
              <a:rPr lang="fr-FR" dirty="0" smtClean="0"/>
              <a:t>450/86 = 5.2  (à </a:t>
            </a:r>
            <a:r>
              <a:rPr lang="fr-FR" dirty="0" smtClean="0"/>
              <a:t>réévaluer en fonction du niveau des prix entre 1996 et 2008)</a:t>
            </a:r>
            <a:endParaRPr lang="fr-FR" dirty="0"/>
          </a:p>
        </p:txBody>
      </p:sp>
      <p:sp>
        <p:nvSpPr>
          <p:cNvPr id="4" name="Espace réservé du numéro de diapositive 3"/>
          <p:cNvSpPr>
            <a:spLocks noGrp="1"/>
          </p:cNvSpPr>
          <p:nvPr>
            <p:ph type="sldNum" sz="quarter" idx="12"/>
          </p:nvPr>
        </p:nvSpPr>
        <p:spPr/>
        <p:txBody>
          <a:bodyPr/>
          <a:lstStyle/>
          <a:p>
            <a:fld id="{F1BCB455-5B8C-4F82-83AF-825BCC5BC50C}" type="slidenum">
              <a:rPr lang="fr-FR" smtClean="0"/>
              <a:pPr/>
              <a:t>21</a:t>
            </a:fld>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5"/>
          <p:cNvSpPr>
            <a:spLocks noGrp="1"/>
          </p:cNvSpPr>
          <p:nvPr>
            <p:ph type="sldNum" sz="quarter" idx="12"/>
          </p:nvPr>
        </p:nvSpPr>
        <p:spPr/>
        <p:txBody>
          <a:bodyPr/>
          <a:lstStyle/>
          <a:p>
            <a:fld id="{3434D4DC-F742-4F48-8251-030DC7C5D9EA}" type="slidenum">
              <a:rPr lang="fr-FR"/>
              <a:pPr/>
              <a:t>22</a:t>
            </a:fld>
            <a:endParaRPr lang="fr-FR"/>
          </a:p>
        </p:txBody>
      </p:sp>
      <p:sp>
        <p:nvSpPr>
          <p:cNvPr id="36866" name="Rectangle 2"/>
          <p:cNvSpPr>
            <a:spLocks noGrp="1" noChangeArrowheads="1"/>
          </p:cNvSpPr>
          <p:nvPr>
            <p:ph type="title"/>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sz="4000">
                <a:solidFill>
                  <a:schemeClr val="accent2"/>
                </a:solidFill>
              </a:rPr>
              <a:t/>
            </a:r>
            <a:br>
              <a:rPr lang="fr-FR" sz="4000">
                <a:solidFill>
                  <a:schemeClr val="accent2"/>
                </a:solidFill>
              </a:rPr>
            </a:br>
            <a:r>
              <a:rPr lang="fr-FR" sz="4000">
                <a:solidFill>
                  <a:schemeClr val="accent2"/>
                </a:solidFill>
              </a:rPr>
              <a:t/>
            </a:r>
            <a:br>
              <a:rPr lang="fr-FR" sz="4000">
                <a:solidFill>
                  <a:schemeClr val="accent2"/>
                </a:solidFill>
              </a:rPr>
            </a:br>
            <a:r>
              <a:rPr lang="fr-FR" sz="4000">
                <a:solidFill>
                  <a:schemeClr val="accent2"/>
                </a:solidFill>
              </a:rPr>
              <a:t/>
            </a:r>
            <a:br>
              <a:rPr lang="fr-FR" sz="4000">
                <a:solidFill>
                  <a:schemeClr val="accent2"/>
                </a:solidFill>
              </a:rPr>
            </a:br>
            <a:r>
              <a:rPr lang="fr-FR" sz="4000">
                <a:solidFill>
                  <a:schemeClr val="accent2"/>
                </a:solidFill>
              </a:rPr>
              <a:t>Merci de votre attention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1A394247-5F5C-4346-8BA2-164A2137E1F6}" type="slidenum">
              <a:rPr lang="fr-FR"/>
              <a:pPr/>
              <a:t>3</a:t>
            </a:fld>
            <a:endParaRPr lang="fr-FR"/>
          </a:p>
        </p:txBody>
      </p:sp>
      <p:sp>
        <p:nvSpPr>
          <p:cNvPr id="8194" name="Rectangle 2"/>
          <p:cNvSpPr>
            <a:spLocks noGrp="1" noChangeArrowheads="1"/>
          </p:cNvSpPr>
          <p:nvPr>
            <p:ph type="title"/>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a:solidFill>
                  <a:schemeClr val="accent2"/>
                </a:solidFill>
              </a:rPr>
              <a:t>Le périmètre de l’étude</a:t>
            </a:r>
          </a:p>
        </p:txBody>
      </p:sp>
      <p:sp>
        <p:nvSpPr>
          <p:cNvPr id="8195" name="Rectangle 3"/>
          <p:cNvSpPr>
            <a:spLocks noGrp="1" noChangeArrowheads="1"/>
          </p:cNvSpPr>
          <p:nvPr>
            <p:ph type="body" idx="1"/>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a:t>Impact économique des trois universités de Strasbourg (ULP, UMB, URS), avec les écoles et les organismes de recherche associés (CNRS et INSERM), </a:t>
            </a:r>
          </a:p>
          <a:p>
            <a:r>
              <a:rPr lang="fr-FR"/>
              <a:t>sur son environnement local: principalement la CUS, mais plus largement le Département 67.</a:t>
            </a:r>
          </a:p>
          <a:p>
            <a:r>
              <a:rPr lang="fr-FR"/>
              <a:t>Année comptable de référence: 1996</a:t>
            </a:r>
          </a:p>
          <a:p>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0EE1422E-FB96-41C4-BE05-40A98FE91B63}" type="slidenum">
              <a:rPr lang="fr-FR"/>
              <a:pPr/>
              <a:t>4</a:t>
            </a:fld>
            <a:endParaRPr lang="fr-FR"/>
          </a:p>
        </p:txBody>
      </p:sp>
      <p:sp>
        <p:nvSpPr>
          <p:cNvPr id="10242" name="Rectangle 2"/>
          <p:cNvSpPr>
            <a:spLocks noGrp="1" noChangeArrowheads="1"/>
          </p:cNvSpPr>
          <p:nvPr>
            <p:ph type="title"/>
          </p:nvPr>
        </p:nvSpPr>
        <p:spPr bwMode="auto">
          <a:xfrm>
            <a:off x="457200" y="274638"/>
            <a:ext cx="8229600" cy="777875"/>
          </a:xfrm>
          <a:noFill/>
          <a:ln>
            <a:miter lim="800000"/>
            <a:headEnd/>
            <a:tailEnd/>
          </a:ln>
        </p:spPr>
        <p:txBody>
          <a:bodyPr vert="horz" wrap="square" lIns="92075" tIns="46038" rIns="92075" bIns="46038" numCol="1" anchor="t" anchorCtr="0" compatLnSpc="1">
            <a:prstTxWarp prst="textNoShape">
              <a:avLst/>
            </a:prstTxWarp>
          </a:bodyPr>
          <a:lstStyle/>
          <a:p>
            <a:r>
              <a:rPr lang="fr-FR" sz="3600">
                <a:solidFill>
                  <a:schemeClr val="accent2"/>
                </a:solidFill>
              </a:rPr>
              <a:t>Etat de l’art au moment des travaux</a:t>
            </a:r>
          </a:p>
        </p:txBody>
      </p:sp>
      <p:sp>
        <p:nvSpPr>
          <p:cNvPr id="10243" name="Rectangle 3"/>
          <p:cNvSpPr>
            <a:spLocks noGrp="1" noChangeArrowheads="1"/>
          </p:cNvSpPr>
          <p:nvPr>
            <p:ph type="body" idx="1"/>
          </p:nvPr>
        </p:nvSpPr>
        <p:spPr bwMode="auto">
          <a:xfrm>
            <a:off x="539750" y="1628775"/>
            <a:ext cx="8158163" cy="3887788"/>
          </a:xfrm>
          <a:noFill/>
          <a:ln>
            <a:miter lim="800000"/>
            <a:headEnd/>
            <a:tailEnd/>
          </a:ln>
        </p:spPr>
        <p:txBody>
          <a:bodyPr vert="horz" wrap="square" lIns="92075" tIns="46038" rIns="92075" bIns="46038" numCol="1" anchor="t" anchorCtr="0" compatLnSpc="1">
            <a:prstTxWarp prst="textNoShape">
              <a:avLst/>
            </a:prstTxWarp>
          </a:bodyPr>
          <a:lstStyle/>
          <a:p>
            <a:pPr>
              <a:lnSpc>
                <a:spcPct val="90000"/>
              </a:lnSpc>
            </a:pPr>
            <a:r>
              <a:rPr lang="fr-FR" sz="2400"/>
              <a:t>Pas d’études comparables en France, à part Baslé-Le Boulch (1999) sur le pôle académique de Rennes. </a:t>
            </a:r>
          </a:p>
          <a:p>
            <a:pPr>
              <a:lnSpc>
                <a:spcPct val="90000"/>
              </a:lnSpc>
            </a:pPr>
            <a:r>
              <a:rPr lang="fr-FR" sz="2400"/>
              <a:t>Des travaux principalement en Amérique du Nord. Pour la méthodologie, voir en particulier F. Martin (1996) sur l’Université de Montréal.</a:t>
            </a:r>
          </a:p>
          <a:p>
            <a:pPr>
              <a:lnSpc>
                <a:spcPct val="90000"/>
              </a:lnSpc>
            </a:pPr>
            <a:r>
              <a:rPr lang="fr-FR" sz="2400"/>
              <a:t>Différences: notre étude se voulait à la fois précise dans les détails, et plus modeste et peut-être plus réaliste dans la modélisation (pas de calcul de multiplicateur; pas d’évaluation du capital humain).</a:t>
            </a:r>
          </a:p>
          <a:p>
            <a:pPr>
              <a:lnSpc>
                <a:spcPct val="90000"/>
              </a:lnSpc>
            </a:pPr>
            <a:endParaRPr lang="fr-FR" sz="24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8B2BADC7-DDB9-4302-B1D3-29DC74D08A15}" type="slidenum">
              <a:rPr lang="fr-FR"/>
              <a:pPr/>
              <a:t>5</a:t>
            </a:fld>
            <a:endParaRPr lang="fr-FR"/>
          </a:p>
        </p:txBody>
      </p:sp>
      <p:sp>
        <p:nvSpPr>
          <p:cNvPr id="12290" name="Rectangle 2"/>
          <p:cNvSpPr>
            <a:spLocks noGrp="1" noChangeArrowheads="1"/>
          </p:cNvSpPr>
          <p:nvPr>
            <p:ph type="title"/>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a:solidFill>
                  <a:schemeClr val="accent2"/>
                </a:solidFill>
              </a:rPr>
              <a:t>Objets mesurés et méthodes</a:t>
            </a:r>
          </a:p>
        </p:txBody>
      </p:sp>
      <p:sp>
        <p:nvSpPr>
          <p:cNvPr id="12291" name="Rectangle 3"/>
          <p:cNvSpPr>
            <a:spLocks noGrp="1" noChangeArrowheads="1"/>
          </p:cNvSpPr>
          <p:nvPr>
            <p:ph type="body" idx="1"/>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a:t>Salaires, consommations intermédiaires et investissements des établissements. </a:t>
            </a:r>
          </a:p>
          <a:p>
            <a:r>
              <a:rPr lang="fr-FR"/>
              <a:t>Capacité à localiser une population d’étudiants, de chercheurs, etc.</a:t>
            </a:r>
          </a:p>
          <a:p>
            <a:r>
              <a:rPr lang="fr-FR"/>
              <a:t>Extrapolations économiques: effets induits mesurés en flux monétaires et en emplois.</a:t>
            </a:r>
          </a:p>
          <a:p>
            <a:r>
              <a:rPr lang="fr-FR"/>
              <a:t>Enquête complémentaire sur la perception des entreprises.</a:t>
            </a:r>
          </a:p>
          <a:p>
            <a:endParaRPr lang="fr-FR"/>
          </a:p>
          <a:p>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728B51ED-30C1-4CB8-BE87-A8C6BCA3547E}" type="slidenum">
              <a:rPr lang="fr-FR"/>
              <a:pPr/>
              <a:t>6</a:t>
            </a:fld>
            <a:endParaRPr lang="fr-FR"/>
          </a:p>
        </p:txBody>
      </p:sp>
      <p:sp>
        <p:nvSpPr>
          <p:cNvPr id="14338" name="Rectangle 2"/>
          <p:cNvSpPr>
            <a:spLocks noGrp="1" noChangeArrowheads="1"/>
          </p:cNvSpPr>
          <p:nvPr>
            <p:ph type="title"/>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sz="4000">
                <a:solidFill>
                  <a:schemeClr val="accent2"/>
                </a:solidFill>
              </a:rPr>
              <a:t>1. Les dépenses des établissements (hors salaires)</a:t>
            </a:r>
          </a:p>
        </p:txBody>
      </p:sp>
      <p:sp>
        <p:nvSpPr>
          <p:cNvPr id="14339" name="Rectangle 3"/>
          <p:cNvSpPr>
            <a:spLocks noGrp="1" noChangeArrowheads="1"/>
          </p:cNvSpPr>
          <p:nvPr>
            <p:ph type="body" idx="1"/>
          </p:nvPr>
        </p:nvSpPr>
        <p:spPr bwMode="auto">
          <a:noFill/>
          <a:ln>
            <a:miter lim="800000"/>
            <a:headEnd/>
            <a:tailEnd/>
          </a:ln>
        </p:spPr>
        <p:txBody>
          <a:bodyPr vert="horz" wrap="square" lIns="92075" tIns="46038" rIns="92075" bIns="46038" numCol="1" anchor="t" anchorCtr="0" compatLnSpc="1">
            <a:prstTxWarp prst="textNoShape">
              <a:avLst/>
            </a:prstTxWarp>
          </a:bodyPr>
          <a:lstStyle/>
          <a:p>
            <a:pPr>
              <a:lnSpc>
                <a:spcPct val="90000"/>
              </a:lnSpc>
              <a:buFontTx/>
              <a:buNone/>
            </a:pPr>
            <a:endParaRPr lang="fr-FR" sz="2400"/>
          </a:p>
          <a:p>
            <a:pPr>
              <a:lnSpc>
                <a:spcPct val="90000"/>
              </a:lnSpc>
            </a:pPr>
            <a:r>
              <a:rPr lang="fr-FR" sz="2400"/>
              <a:t>A) Investissement: équipements lourds et immobilier </a:t>
            </a:r>
          </a:p>
          <a:p>
            <a:pPr>
              <a:lnSpc>
                <a:spcPct val="90000"/>
              </a:lnSpc>
            </a:pPr>
            <a:r>
              <a:rPr lang="fr-FR" sz="2400"/>
              <a:t>B) Fonctionnement: fluides, fournitures et petits matériels </a:t>
            </a:r>
          </a:p>
          <a:p>
            <a:pPr>
              <a:lnSpc>
                <a:spcPct val="90000"/>
              </a:lnSpc>
            </a:pPr>
            <a:r>
              <a:rPr lang="fr-FR" sz="2400"/>
              <a:t>Problèmes méthodologiques: </a:t>
            </a:r>
          </a:p>
          <a:p>
            <a:pPr lvl="1">
              <a:lnSpc>
                <a:spcPct val="90000"/>
              </a:lnSpc>
            </a:pPr>
            <a:r>
              <a:rPr lang="fr-FR" sz="2000"/>
              <a:t>repérer dans les documents comptables les fournisseurs et leur localisation géographique est une tâche longue et fastidieuse</a:t>
            </a:r>
          </a:p>
          <a:p>
            <a:pPr lvl="1">
              <a:lnSpc>
                <a:spcPct val="90000"/>
              </a:lnSpc>
            </a:pPr>
            <a:r>
              <a:rPr lang="fr-FR" sz="2000"/>
              <a:t>la centralisation comptable et l’homogénéité des pratiques entre établissements publics était très théorique! De plus, certains partenaires n’ont pas été très coopératifs…</a:t>
            </a:r>
          </a:p>
          <a:p>
            <a:pPr>
              <a:lnSpc>
                <a:spcPct val="90000"/>
              </a:lnSpc>
            </a:pPr>
            <a:r>
              <a:rPr lang="fr-FR" sz="2400"/>
              <a:t>Tout ce travail pour évaluer un impact qui n’est pas apparu a posteriori comme le plus intéressant…</a:t>
            </a:r>
          </a:p>
          <a:p>
            <a:pPr>
              <a:lnSpc>
                <a:spcPct val="90000"/>
              </a:lnSpc>
            </a:pPr>
            <a:endParaRPr lang="fr-FR" sz="2400"/>
          </a:p>
          <a:p>
            <a:pPr>
              <a:lnSpc>
                <a:spcPct val="90000"/>
              </a:lnSpc>
            </a:pPr>
            <a:endParaRPr lang="fr-FR" sz="2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8804003B-372E-4C1C-AEF7-CE33E6777481}" type="slidenum">
              <a:rPr lang="fr-FR"/>
              <a:pPr/>
              <a:t>7</a:t>
            </a:fld>
            <a:endParaRPr lang="fr-FR"/>
          </a:p>
        </p:txBody>
      </p:sp>
      <p:sp>
        <p:nvSpPr>
          <p:cNvPr id="16386" name="Rectangle 2"/>
          <p:cNvSpPr>
            <a:spLocks noGrp="1" noChangeArrowheads="1"/>
          </p:cNvSpPr>
          <p:nvPr>
            <p:ph type="title"/>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a:solidFill>
                  <a:schemeClr val="accent2"/>
                </a:solidFill>
              </a:rPr>
              <a:t>A/ Les dépenses d’équipement</a:t>
            </a:r>
          </a:p>
        </p:txBody>
      </p:sp>
      <p:sp>
        <p:nvSpPr>
          <p:cNvPr id="16387" name="Rectangle 3"/>
          <p:cNvSpPr>
            <a:spLocks noGrp="1" noChangeArrowheads="1"/>
          </p:cNvSpPr>
          <p:nvPr>
            <p:ph type="body" idx="1"/>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sz="2800"/>
              <a:t>128 MF (</a:t>
            </a:r>
            <a:r>
              <a:rPr lang="fr-FR" sz="2800">
                <a:solidFill>
                  <a:srgbClr val="33CC33"/>
                </a:solidFill>
              </a:rPr>
              <a:t>19,5 M€</a:t>
            </a:r>
            <a:r>
              <a:rPr lang="fr-FR" sz="2800"/>
              <a:t>), avec les branches bénéficiaires principales suivantes: </a:t>
            </a:r>
          </a:p>
          <a:p>
            <a:pPr lvl="1"/>
            <a:r>
              <a:rPr lang="fr-FR" sz="2400"/>
              <a:t>41% en appareils et équipements électriques </a:t>
            </a:r>
          </a:p>
          <a:p>
            <a:pPr lvl="1"/>
            <a:r>
              <a:rPr lang="fr-FR" sz="2400"/>
              <a:t>25% en informatique</a:t>
            </a:r>
          </a:p>
          <a:p>
            <a:pPr lvl="1"/>
            <a:r>
              <a:rPr lang="fr-FR" sz="2400"/>
              <a:t>24% en construction</a:t>
            </a:r>
          </a:p>
          <a:p>
            <a:r>
              <a:rPr lang="fr-FR" sz="2800"/>
              <a:t>	Localisation (dans le Bas-Rhin) très variable:</a:t>
            </a:r>
          </a:p>
          <a:p>
            <a:pPr lvl="1">
              <a:buFontTx/>
              <a:buNone/>
            </a:pPr>
            <a:r>
              <a:rPr lang="fr-FR" sz="2400"/>
              <a:t>83% des dépenses de construction, mais seulement 2% des équipements électriques</a:t>
            </a:r>
          </a:p>
          <a:p>
            <a:pPr>
              <a:buFontTx/>
              <a:buNone/>
            </a:pPr>
            <a:r>
              <a:rPr lang="fr-FR" sz="2800"/>
              <a:t>Au total: 36%, soit 46 MF (</a:t>
            </a:r>
            <a:r>
              <a:rPr lang="fr-FR" sz="2800">
                <a:solidFill>
                  <a:srgbClr val="33CC33"/>
                </a:solidFill>
              </a:rPr>
              <a:t>7 M€</a:t>
            </a:r>
            <a:r>
              <a:rPr lang="fr-FR" sz="2800"/>
              <a:t>) dans le Bas-Rhin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5010CB99-CB4F-4FEE-B184-8CE2933CEF37}" type="slidenum">
              <a:rPr lang="fr-FR"/>
              <a:pPr/>
              <a:t>8</a:t>
            </a:fld>
            <a:endParaRPr lang="fr-FR"/>
          </a:p>
        </p:txBody>
      </p:sp>
      <p:sp>
        <p:nvSpPr>
          <p:cNvPr id="18434" name="Rectangle 2"/>
          <p:cNvSpPr>
            <a:spLocks noGrp="1" noChangeArrowheads="1"/>
          </p:cNvSpPr>
          <p:nvPr>
            <p:ph type="title"/>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sz="4000">
                <a:solidFill>
                  <a:schemeClr val="accent2"/>
                </a:solidFill>
              </a:rPr>
              <a:t>B/ Les dépenses de fonctionnement</a:t>
            </a:r>
          </a:p>
        </p:txBody>
      </p:sp>
      <p:sp>
        <p:nvSpPr>
          <p:cNvPr id="18435" name="Rectangle 3"/>
          <p:cNvSpPr>
            <a:spLocks noGrp="1" noChangeArrowheads="1"/>
          </p:cNvSpPr>
          <p:nvPr>
            <p:ph type="body" idx="1"/>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sz="2800"/>
              <a:t>378 MF (</a:t>
            </a:r>
            <a:r>
              <a:rPr lang="fr-FR" sz="2800">
                <a:solidFill>
                  <a:srgbClr val="33CC33"/>
                </a:solidFill>
              </a:rPr>
              <a:t>57,6 M€</a:t>
            </a:r>
            <a:r>
              <a:rPr lang="fr-FR" sz="2800"/>
              <a:t>), avec la répartition suivante: </a:t>
            </a:r>
          </a:p>
          <a:p>
            <a:pPr lvl="1"/>
            <a:r>
              <a:rPr lang="fr-FR" sz="2400"/>
              <a:t>38% petit matériel (type scientifique, informatique,…) et fournitures (édition, reprographie)</a:t>
            </a:r>
          </a:p>
          <a:p>
            <a:pPr lvl="1"/>
            <a:r>
              <a:rPr lang="fr-FR" sz="2400"/>
              <a:t>25% prestations de service (transports, hébergement, réceptions, maintenance info,…).</a:t>
            </a:r>
          </a:p>
          <a:p>
            <a:pPr lvl="1"/>
            <a:r>
              <a:rPr lang="fr-FR" sz="2400"/>
              <a:t>22% fluides</a:t>
            </a:r>
          </a:p>
          <a:p>
            <a:pPr lvl="1"/>
            <a:r>
              <a:rPr lang="fr-FR" sz="2400"/>
              <a:t>14% entretien des bâtiments</a:t>
            </a:r>
          </a:p>
          <a:p>
            <a:pPr lvl="1">
              <a:buFontTx/>
              <a:buNone/>
            </a:pPr>
            <a:endParaRPr lang="fr-FR" sz="2400"/>
          </a:p>
          <a:p>
            <a:r>
              <a:rPr lang="fr-FR" sz="2800"/>
              <a:t>219 MF (</a:t>
            </a:r>
            <a:r>
              <a:rPr lang="fr-FR" sz="2800">
                <a:solidFill>
                  <a:srgbClr val="33CC33"/>
                </a:solidFill>
              </a:rPr>
              <a:t>33,4</a:t>
            </a:r>
            <a:r>
              <a:rPr lang="fr-FR" sz="2800"/>
              <a:t> </a:t>
            </a:r>
            <a:r>
              <a:rPr lang="fr-FR" sz="2800">
                <a:solidFill>
                  <a:srgbClr val="33CC33"/>
                </a:solidFill>
              </a:rPr>
              <a:t>M€</a:t>
            </a:r>
            <a:r>
              <a:rPr lang="fr-FR" sz="2800"/>
              <a:t>) dans le Bas-Rhin</a:t>
            </a:r>
          </a:p>
          <a:p>
            <a:endParaRPr lang="fr-FR" sz="28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fld id="{2D6E7D66-BD91-41EC-A95A-01F02BADA6FB}" type="slidenum">
              <a:rPr lang="fr-FR"/>
              <a:pPr/>
              <a:t>9</a:t>
            </a:fld>
            <a:endParaRPr lang="fr-FR"/>
          </a:p>
        </p:txBody>
      </p:sp>
      <p:sp>
        <p:nvSpPr>
          <p:cNvPr id="20482" name="Rectangle 2"/>
          <p:cNvSpPr>
            <a:spLocks noGrp="1" noChangeArrowheads="1"/>
          </p:cNvSpPr>
          <p:nvPr>
            <p:ph type="title"/>
          </p:nvPr>
        </p:nvSpPr>
        <p:spPr bwMode="auto">
          <a:noFill/>
          <a:ln>
            <a:miter lim="800000"/>
            <a:headEnd/>
            <a:tailEnd/>
          </a:ln>
        </p:spPr>
        <p:txBody>
          <a:bodyPr vert="horz" wrap="square" lIns="92075" tIns="46038" rIns="92075" bIns="46038" numCol="1" anchor="t" anchorCtr="0" compatLnSpc="1">
            <a:prstTxWarp prst="textNoShape">
              <a:avLst/>
            </a:prstTxWarp>
          </a:bodyPr>
          <a:lstStyle/>
          <a:p>
            <a:r>
              <a:rPr lang="fr-FR" sz="4000">
                <a:solidFill>
                  <a:schemeClr val="accent2"/>
                </a:solidFill>
              </a:rPr>
              <a:t>Conclusion sur les dépenses de fonctionnement &amp; investissement</a:t>
            </a:r>
          </a:p>
        </p:txBody>
      </p:sp>
      <p:sp>
        <p:nvSpPr>
          <p:cNvPr id="20483" name="Rectangle 3"/>
          <p:cNvSpPr>
            <a:spLocks noGrp="1" noChangeArrowheads="1"/>
          </p:cNvSpPr>
          <p:nvPr>
            <p:ph type="body" idx="1"/>
          </p:nvPr>
        </p:nvSpPr>
        <p:spPr bwMode="auto">
          <a:xfrm>
            <a:off x="468313" y="1989138"/>
            <a:ext cx="8229600" cy="4525962"/>
          </a:xfrm>
          <a:noFill/>
          <a:ln>
            <a:miter lim="800000"/>
            <a:headEnd/>
            <a:tailEnd/>
          </a:ln>
        </p:spPr>
        <p:txBody>
          <a:bodyPr vert="horz" wrap="square" lIns="92075" tIns="46038" rIns="92075" bIns="46038" numCol="1" anchor="t" anchorCtr="0" compatLnSpc="1">
            <a:prstTxWarp prst="textNoShape">
              <a:avLst/>
            </a:prstTxWarp>
          </a:bodyPr>
          <a:lstStyle/>
          <a:p>
            <a:r>
              <a:rPr lang="fr-FR" sz="2800">
                <a:solidFill>
                  <a:schemeClr val="accent2"/>
                </a:solidFill>
              </a:rPr>
              <a:t>Ces dépenses représentent seulement 9% de l’impact économique direct total (7%+2%)</a:t>
            </a:r>
            <a:endParaRPr lang="fr-FR" sz="2800"/>
          </a:p>
          <a:p>
            <a:r>
              <a:rPr lang="fr-FR" sz="2800"/>
              <a:t>Soit 0,2% du PIB départemental</a:t>
            </a:r>
          </a:p>
          <a:p>
            <a:r>
              <a:rPr lang="fr-FR" sz="2800"/>
              <a:t>Elles correspondent à 300 « équivalents-emplois »</a:t>
            </a:r>
          </a:p>
          <a:p>
            <a:pPr lvl="1"/>
            <a:r>
              <a:rPr lang="fr-FR" sz="2000" b="1"/>
              <a:t>à comparer aux 5000 salariés directs des établissements</a:t>
            </a:r>
          </a:p>
          <a:p>
            <a:pPr lvl="1"/>
            <a:r>
              <a:rPr lang="fr-FR" sz="2000" b="1"/>
              <a:t>et 39000 étudiants fixés sur le territoire</a:t>
            </a:r>
          </a:p>
          <a:p>
            <a:pPr>
              <a:buFontTx/>
              <a:buNone/>
            </a:pPr>
            <a:endParaRPr lang="fr-FR">
              <a:solidFill>
                <a:schemeClr val="accent2"/>
              </a:solidFill>
            </a:endParaRPr>
          </a:p>
          <a:p>
            <a:endParaRPr lang="fr-FR"/>
          </a:p>
          <a:p>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948</TotalTime>
  <Words>1285</Words>
  <Application>Microsoft Office PowerPoint</Application>
  <PresentationFormat>Affichage à l'écran (4:3)</PresentationFormat>
  <Paragraphs>187</Paragraphs>
  <Slides>22</Slides>
  <Notes>17</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22</vt:i4>
      </vt:variant>
    </vt:vector>
  </HeadingPairs>
  <TitlesOfParts>
    <vt:vector size="24" baseType="lpstr">
      <vt:lpstr>Default Design</vt:lpstr>
      <vt:lpstr>Chart</vt:lpstr>
      <vt:lpstr>Diapositive 1</vt:lpstr>
      <vt:lpstr>Références</vt:lpstr>
      <vt:lpstr>Le périmètre de l’étude</vt:lpstr>
      <vt:lpstr>Etat de l’art au moment des travaux</vt:lpstr>
      <vt:lpstr>Objets mesurés et méthodes</vt:lpstr>
      <vt:lpstr>1. Les dépenses des établissements (hors salaires)</vt:lpstr>
      <vt:lpstr>A/ Les dépenses d’équipement</vt:lpstr>
      <vt:lpstr>B/ Les dépenses de fonctionnement</vt:lpstr>
      <vt:lpstr>Conclusion sur les dépenses de fonctionnement &amp; investissement</vt:lpstr>
      <vt:lpstr>2. L’université employeur</vt:lpstr>
      <vt:lpstr>3. La population étudiante</vt:lpstr>
      <vt:lpstr>4. Evaluation de l’impact  économique global</vt:lpstr>
      <vt:lpstr>Répartition des impacts monétaires directs (hors construction)</vt:lpstr>
      <vt:lpstr>5. Les universités: facteur d’attractivité des entreprises</vt:lpstr>
      <vt:lpstr>L’attrait des stages</vt:lpstr>
      <vt:lpstr>Les relations de recherche</vt:lpstr>
      <vt:lpstr>Principaux résultats  tirés d’une étude  sur une petite université  (chiffres: 2008)</vt:lpstr>
      <vt:lpstr>Les dépenses de l’établissement</vt:lpstr>
      <vt:lpstr>Impact direct: répartition des dépenses estimées sur le territoire (département) 86 M€ pour la petite université; 450 M€ à Strasbourg</vt:lpstr>
      <vt:lpstr>Impact direct en termes d’emploi</vt:lpstr>
      <vt:lpstr>Remarque comparative finale</vt:lpstr>
      <vt:lpstr>   Merci de votre attention</vt:lpstr>
    </vt:vector>
  </TitlesOfParts>
  <Company>Fraunhofer-Institut ISI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Uni Strasbourg</dc:title>
  <dc:creator>JAH</dc:creator>
  <cp:lastModifiedBy>Jean-Alain HERAUD</cp:lastModifiedBy>
  <cp:revision>166</cp:revision>
  <dcterms:created xsi:type="dcterms:W3CDTF">2008-12-09T17:19:46Z</dcterms:created>
  <dcterms:modified xsi:type="dcterms:W3CDTF">2010-11-08T18:55:23Z</dcterms:modified>
</cp:coreProperties>
</file>