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7" r:id="rId4"/>
    <p:sldId id="262" r:id="rId5"/>
    <p:sldId id="264" r:id="rId6"/>
    <p:sldId id="268" r:id="rId7"/>
    <p:sldId id="265" r:id="rId8"/>
    <p:sldId id="419" r:id="rId9"/>
    <p:sldId id="398" r:id="rId10"/>
    <p:sldId id="271" r:id="rId11"/>
    <p:sldId id="272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22"/>
    <a:srgbClr val="B8D233"/>
    <a:srgbClr val="344529"/>
    <a:srgbClr val="2E3722"/>
    <a:srgbClr val="FCF7F1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41C455-0541-42CB-85F2-EF2EB726E407}" type="datetime1">
              <a:rPr lang="fr-FR" smtClean="0"/>
              <a:t>14/03/2023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9F4AB6-716B-4E95-AAD2-DB349D9AC9BA}" type="datetime1">
              <a:rPr lang="fr-FR" smtClean="0"/>
              <a:t>14/03/2023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3B6331D-8BD5-4AF5-97EE-8FB3C79FE924}" type="datetime1">
              <a:rPr lang="fr-FR" smtClean="0"/>
              <a:t>14/03/2023</a:t>
            </a:fld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D1B91-EF9C-42FB-BBE2-597FDE1B14D7}" type="datetime1">
              <a:rPr lang="fr-FR" smtClean="0"/>
              <a:t>14/03/2023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33226-97BF-4FE9-8F44-80542C0EB53C}" type="datetime1">
              <a:rPr lang="fr-FR" smtClean="0"/>
              <a:t>14/03/2023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23592" y="1890876"/>
            <a:ext cx="5387215" cy="4084474"/>
          </a:xfrm>
        </p:spPr>
        <p:txBody>
          <a:bodyPr rtlCol="0">
            <a:normAutofit/>
          </a:bodyPr>
          <a:lstStyle>
            <a:lvl1pPr>
              <a:spcBef>
                <a:spcPts val="600"/>
              </a:spcBef>
              <a:defRPr sz="2400">
                <a:latin typeface="Avenir Next LT Pro Light" panose="020B0304020202020204" pitchFamily="34" charset="0"/>
              </a:defRPr>
            </a:lvl1pPr>
            <a:lvl2pPr>
              <a:spcBef>
                <a:spcPts val="600"/>
              </a:spcBef>
              <a:defRPr sz="2000">
                <a:latin typeface="Avenir Next LT Pro Light" panose="020B0304020202020204" pitchFamily="34" charset="0"/>
              </a:defRPr>
            </a:lvl2pPr>
            <a:lvl3pPr>
              <a:spcBef>
                <a:spcPts val="600"/>
              </a:spcBef>
              <a:defRPr sz="1800">
                <a:latin typeface="Avenir Next LT Pro Light" panose="020B0304020202020204" pitchFamily="34" charset="0"/>
              </a:defRPr>
            </a:lvl3pPr>
            <a:lvl4pPr>
              <a:spcBef>
                <a:spcPts val="600"/>
              </a:spcBef>
              <a:defRPr sz="1600">
                <a:latin typeface="Avenir Next LT Pro Light" panose="020B0304020202020204" pitchFamily="34" charset="0"/>
              </a:defRPr>
            </a:lvl4pPr>
            <a:lvl5pPr>
              <a:spcBef>
                <a:spcPts val="600"/>
              </a:spcBef>
              <a:defRPr sz="16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591" y="6423914"/>
            <a:ext cx="4596807" cy="398144"/>
          </a:xfrm>
        </p:spPr>
        <p:txBody>
          <a:bodyPr rtlCol="0"/>
          <a:lstStyle/>
          <a:p>
            <a:pPr rtl="0"/>
            <a:r>
              <a:rPr lang="fr-FR" dirty="0"/>
              <a:t>Association de prospective rhénane - Faculté d’économie-gestion Strasbourg - J-A Héraud &amp; N. Popiolek – 09/12/2021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9" y="6423914"/>
            <a:ext cx="878541" cy="398144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E11F091D-EBC7-D743-82DA-0E177FD421D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226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190" y="3085764"/>
            <a:ext cx="10993550" cy="3338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rgbClr val="ED6B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/>
          <a:p>
            <a:pPr rtl="0"/>
            <a:r>
              <a:rPr lang="fr-FR"/>
              <a:t>Association de prospective rhénane - Faculté d’économie-gestion - Strasbourg - J-A Héraud &amp; N. Popiolek – 09/12/2021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688E5B1-4139-AD48-BA45-9CE6A55A1ED0}"/>
              </a:ext>
            </a:extLst>
          </p:cNvPr>
          <p:cNvSpPr/>
          <p:nvPr userDrawn="1"/>
        </p:nvSpPr>
        <p:spPr>
          <a:xfrm>
            <a:off x="109259" y="4564339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2C43BE-D52E-47DF-A704-2585FE3D8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185" y="5560291"/>
            <a:ext cx="1768697" cy="8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1890876"/>
            <a:ext cx="11029615" cy="4084474"/>
          </a:xfrm>
        </p:spPr>
        <p:txBody>
          <a:bodyPr rtlCol="0">
            <a:normAutofit/>
          </a:bodyPr>
          <a:lstStyle>
            <a:lvl1pPr>
              <a:defRPr sz="2400">
                <a:latin typeface="Avenir Next LT Pro Light" panose="020B0304020202020204" pitchFamily="34" charset="0"/>
              </a:defRPr>
            </a:lvl1pPr>
            <a:lvl2pPr>
              <a:defRPr sz="2000">
                <a:latin typeface="Avenir Next LT Pro Light" panose="020B0304020202020204" pitchFamily="34" charset="0"/>
              </a:defRPr>
            </a:lvl2pPr>
            <a:lvl3pPr>
              <a:defRPr sz="1800">
                <a:latin typeface="Avenir Next LT Pro Light" panose="020B0304020202020204" pitchFamily="34" charset="0"/>
              </a:defRPr>
            </a:lvl3pPr>
            <a:lvl4pPr>
              <a:defRPr sz="1600">
                <a:latin typeface="Avenir Next LT Pro Light" panose="020B0304020202020204" pitchFamily="34" charset="0"/>
              </a:defRPr>
            </a:lvl4pPr>
            <a:lvl5pPr>
              <a:defRPr sz="16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8660979-B6F8-480C-AAC7-48903CC3ECFC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671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23592" y="1890876"/>
            <a:ext cx="5387215" cy="4084474"/>
          </a:xfrm>
        </p:spPr>
        <p:txBody>
          <a:bodyPr rtlCol="0">
            <a:normAutofit/>
          </a:bodyPr>
          <a:lstStyle>
            <a:lvl1pPr>
              <a:spcBef>
                <a:spcPts val="600"/>
              </a:spcBef>
              <a:defRPr sz="2400">
                <a:latin typeface="Avenir Next LT Pro Light" panose="020B0304020202020204" pitchFamily="34" charset="0"/>
              </a:defRPr>
            </a:lvl1pPr>
            <a:lvl2pPr>
              <a:spcBef>
                <a:spcPts val="600"/>
              </a:spcBef>
              <a:defRPr sz="2000">
                <a:latin typeface="Avenir Next LT Pro Light" panose="020B0304020202020204" pitchFamily="34" charset="0"/>
              </a:defRPr>
            </a:lvl2pPr>
            <a:lvl3pPr>
              <a:spcBef>
                <a:spcPts val="600"/>
              </a:spcBef>
              <a:defRPr sz="1800">
                <a:latin typeface="Avenir Next LT Pro Light" panose="020B0304020202020204" pitchFamily="34" charset="0"/>
              </a:defRPr>
            </a:lvl3pPr>
            <a:lvl4pPr>
              <a:spcBef>
                <a:spcPts val="600"/>
              </a:spcBef>
              <a:defRPr sz="1600">
                <a:latin typeface="Avenir Next LT Pro Light" panose="020B0304020202020204" pitchFamily="34" charset="0"/>
              </a:defRPr>
            </a:lvl4pPr>
            <a:lvl5pPr>
              <a:spcBef>
                <a:spcPts val="600"/>
              </a:spcBef>
              <a:defRPr sz="16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591" y="6423914"/>
            <a:ext cx="4596807" cy="398144"/>
          </a:xfrm>
        </p:spPr>
        <p:txBody>
          <a:bodyPr rtlCol="0"/>
          <a:lstStyle/>
          <a:p>
            <a:pPr rtl="0"/>
            <a:r>
              <a:rPr lang="fr-FR" dirty="0"/>
              <a:t>Association de prospective rhénane - Faculté d’économie-gestion Strasbourg - J-A Héraud &amp; N. Popiolek – 09/12/2021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9" y="6423914"/>
            <a:ext cx="878541" cy="398144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E11F091D-EBC7-D743-82DA-0E177FD421D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141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91" y="5141974"/>
            <a:ext cx="11029615" cy="12588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727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rgbClr val="ED6B14"/>
                </a:solidFill>
                <a:latin typeface="Avenir Next LT Pro Light" panose="020B03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86942"/>
          </a:xfrm>
        </p:spPr>
        <p:txBody>
          <a:bodyPr rtlCol="0"/>
          <a:lstStyle/>
          <a:p>
            <a:pPr rtl="0"/>
            <a:r>
              <a:rPr lang="fr-FR" noProof="0"/>
              <a:t>Association de prospective rhénane - Faculté d’économie-gestion - Strasbourg - J-A Héraud &amp; N. Popiolek – 09/12/2021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C1E635-F6E7-F248-9B85-120581E81180}"/>
              </a:ext>
            </a:extLst>
          </p:cNvPr>
          <p:cNvSpPr/>
          <p:nvPr userDrawn="1"/>
        </p:nvSpPr>
        <p:spPr>
          <a:xfrm>
            <a:off x="109259" y="5552029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080F42-6944-4C4F-AF26-15D5AE2C6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60" y="5424578"/>
            <a:ext cx="1302327" cy="6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4" y="1956391"/>
            <a:ext cx="3863216" cy="4467523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 sz="1600">
                <a:latin typeface="Avenir Next LT Pro Light" panose="020B0304020202020204" pitchFamily="34" charset="0"/>
              </a:defRPr>
            </a:lvl1pPr>
            <a:lvl2pPr>
              <a:buClr>
                <a:schemeClr val="accent2"/>
              </a:buClr>
              <a:defRPr sz="1400">
                <a:latin typeface="Avenir Next LT Pro Light" panose="020B0304020202020204" pitchFamily="34" charset="0"/>
              </a:defRPr>
            </a:lvl2pPr>
            <a:lvl3pPr>
              <a:buClr>
                <a:schemeClr val="accent2"/>
              </a:buClr>
              <a:defRPr sz="1200">
                <a:latin typeface="Avenir Next LT Pro Light" panose="020B0304020202020204" pitchFamily="34" charset="0"/>
              </a:defRPr>
            </a:lvl3pPr>
            <a:lvl4pPr>
              <a:buClr>
                <a:schemeClr val="accent2"/>
              </a:buClr>
              <a:defRPr sz="1100">
                <a:latin typeface="Avenir Next LT Pro Light" panose="020B0304020202020204" pitchFamily="34" charset="0"/>
              </a:defRPr>
            </a:lvl4pPr>
            <a:lvl5pPr>
              <a:buClr>
                <a:schemeClr val="accent2"/>
              </a:buClr>
              <a:defRPr sz="11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93599" y="1956391"/>
            <a:ext cx="6917210" cy="4467523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1pPr>
            <a:lvl2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2pPr>
            <a:lvl3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3pPr>
            <a:lvl4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4pPr>
            <a:lvl5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6286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rgbClr val="ED6B14"/>
                </a:solidFill>
                <a:latin typeface="Avenir Next LT Pro Light" panose="020B03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Le titre vient ici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3523046"/>
            <a:ext cx="4757479" cy="2131499"/>
          </a:xfrm>
        </p:spPr>
        <p:txBody>
          <a:bodyPr rtlCol="0" anchor="t">
            <a:normAutofit/>
          </a:bodyPr>
          <a:lstStyle>
            <a:lvl1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1pPr>
            <a:lvl2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2pPr>
            <a:lvl3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3pPr>
            <a:lvl4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4pPr>
            <a:lvl5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rgbClr val="ED6B14"/>
                </a:solidFill>
                <a:latin typeface="Avenir Next LT Pro Light" panose="020B03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Le titre vient ici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604001" y="3523046"/>
            <a:ext cx="4757484" cy="2131499"/>
          </a:xfrm>
        </p:spPr>
        <p:txBody>
          <a:bodyPr rtlCol="0" anchor="t">
            <a:normAutofit/>
          </a:bodyPr>
          <a:lstStyle>
            <a:lvl1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1pPr>
            <a:lvl2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2pPr>
            <a:lvl3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3pPr>
            <a:lvl4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4pPr>
            <a:lvl5pPr algn="ctr"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0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 userDrawn="1"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rgbClr val="ED6B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rgbClr val="ED6B14"/>
            </a:solidFill>
            <a:ln w="12700">
              <a:miter lim="400000"/>
            </a:ln>
          </p:spPr>
          <p:txBody>
            <a:bodyPr lIns="25400" tIns="25400" rIns="25400" bIns="25400" rtlCol="0" anchor="ctr"/>
            <a:lstStyle/>
            <a:p>
              <a:pPr algn="ctr" defTabSz="412750" rtl="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fr-FR" sz="1600" kern="0" noProof="0" dirty="0">
                  <a:solidFill>
                    <a:srgbClr val="FFFFFF"/>
                  </a:solidFill>
                  <a:latin typeface="Avenir Next LT Pro Light" panose="020B0304020202020204" pitchFamily="34" charset="0"/>
                  <a:sym typeface="Helvetica Light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29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C16CE43-CB3C-7544-B05B-0A9F706D6FD8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02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FE938-1586-4780-B61A-DD3B60BAB93C}" type="datetime1">
              <a:rPr lang="fr-FR" smtClean="0"/>
              <a:t>14/03/2023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93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de contenu ét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600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2620396"/>
                </a:lnTo>
                <a:lnTo>
                  <a:pt x="508001" y="2620396"/>
                </a:lnTo>
                <a:lnTo>
                  <a:pt x="508001" y="2239395"/>
                </a:lnTo>
                <a:lnTo>
                  <a:pt x="0" y="2239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7534" y="6423914"/>
            <a:ext cx="3863216" cy="365125"/>
          </a:xfrm>
        </p:spPr>
        <p:txBody>
          <a:bodyPr rtlCol="0"/>
          <a:lstStyle/>
          <a:p>
            <a:r>
              <a:rPr lang="fr-FR" dirty="0"/>
              <a:t>Association de prospective rhénane - Faculté d’économie-gestion - Strasbourg </a:t>
            </a:r>
          </a:p>
          <a:p>
            <a:r>
              <a:rPr lang="fr-FR" dirty="0"/>
              <a:t>J-A Héraud &amp; N. Popiolek – 09/12/2021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F358276-528D-1F4E-804A-4F9FDE93568A}"/>
              </a:ext>
            </a:extLst>
          </p:cNvPr>
          <p:cNvSpPr/>
          <p:nvPr userDrawn="1"/>
        </p:nvSpPr>
        <p:spPr>
          <a:xfrm>
            <a:off x="4673599" y="2239395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6817E56-9BF4-B245-9536-10F7E163D7D9}"/>
              </a:ext>
            </a:extLst>
          </p:cNvPr>
          <p:cNvSpPr/>
          <p:nvPr userDrawn="1"/>
        </p:nvSpPr>
        <p:spPr>
          <a:xfrm>
            <a:off x="581192" y="875830"/>
            <a:ext cx="2540001" cy="254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noProof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194" y="2720636"/>
            <a:ext cx="3863216" cy="3634317"/>
          </a:xfrm>
        </p:spPr>
        <p:txBody>
          <a:bodyPr rtlCol="0" anchor="t">
            <a:normAutofit/>
          </a:bodyPr>
          <a:lstStyle>
            <a:lvl1pPr>
              <a:defRPr sz="1600">
                <a:latin typeface="Avenir Next LT Pro Light" panose="020B0304020202020204" pitchFamily="34" charset="0"/>
              </a:defRPr>
            </a:lvl1pPr>
            <a:lvl2pPr>
              <a:defRPr sz="1400">
                <a:latin typeface="Avenir Next LT Pro Light" panose="020B0304020202020204" pitchFamily="34" charset="0"/>
              </a:defRPr>
            </a:lvl2pPr>
            <a:lvl3pPr>
              <a:defRPr sz="1200">
                <a:latin typeface="Avenir Next LT Pro Light" panose="020B0304020202020204" pitchFamily="34" charset="0"/>
              </a:defRPr>
            </a:lvl3pPr>
            <a:lvl4pPr>
              <a:defRPr sz="1100">
                <a:latin typeface="Avenir Next LT Pro Light" panose="020B0304020202020204" pitchFamily="34" charset="0"/>
              </a:defRPr>
            </a:lvl4pPr>
            <a:lvl5pPr>
              <a:defRPr sz="11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304660"/>
            <a:ext cx="3863216" cy="141597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54E3CA-76FA-4A9D-A41F-314894A2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3421" y="6153137"/>
            <a:ext cx="1302327" cy="6359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A8E19E6-7E49-4155-8252-3950F09A01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298" y="5789415"/>
            <a:ext cx="133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ez-n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0596E6-4DE9-A746-9D39-94401D2B4645}"/>
              </a:ext>
            </a:extLst>
          </p:cNvPr>
          <p:cNvSpPr/>
          <p:nvPr userDrawn="1"/>
        </p:nvSpPr>
        <p:spPr>
          <a:xfrm rot="16200000">
            <a:off x="3619401" y="2402840"/>
            <a:ext cx="1270001" cy="127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138" y="917461"/>
            <a:ext cx="2205037" cy="4989627"/>
          </a:xfrm>
          <a:custGeom>
            <a:avLst/>
            <a:gdLst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809319 w 2205037"/>
              <a:gd name="connsiteY6" fmla="*/ 3905289 h 4989627"/>
              <a:gd name="connsiteX7" fmla="*/ 0 w 2205037"/>
              <a:gd name="connsiteY7" fmla="*/ 3905289 h 4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5037" h="4989627">
                <a:moveTo>
                  <a:pt x="0" y="0"/>
                </a:moveTo>
                <a:lnTo>
                  <a:pt x="2205037" y="0"/>
                </a:lnTo>
                <a:lnTo>
                  <a:pt x="2205037" y="4989627"/>
                </a:lnTo>
                <a:lnTo>
                  <a:pt x="0" y="4989627"/>
                </a:lnTo>
                <a:lnTo>
                  <a:pt x="0" y="4286290"/>
                </a:lnTo>
                <a:lnTo>
                  <a:pt x="809319" y="4286290"/>
                </a:lnTo>
                <a:lnTo>
                  <a:pt x="809319" y="3905289"/>
                </a:lnTo>
                <a:lnTo>
                  <a:pt x="0" y="39052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>
              <a:buClr>
                <a:schemeClr val="accent2"/>
              </a:buClr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DF2123-85B2-F547-8D7A-F0273E1E9E85}"/>
              </a:ext>
            </a:extLst>
          </p:cNvPr>
          <p:cNvSpPr/>
          <p:nvPr userDrawn="1"/>
        </p:nvSpPr>
        <p:spPr>
          <a:xfrm>
            <a:off x="764089" y="4824593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51" y="2945525"/>
            <a:ext cx="2945494" cy="1613201"/>
          </a:xfrm>
        </p:spPr>
        <p:txBody>
          <a:bodyPr lIns="0" tIns="0" rIns="0" bIns="0" rtlCol="0" anchor="b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22" name="Espace réservé du contenu 20">
            <a:extLst>
              <a:ext uri="{FF2B5EF4-FFF2-40B4-BE49-F238E27FC236}">
                <a16:creationId xmlns:a16="http://schemas.microsoft.com/office/drawing/2014/main" id="{5FFB748F-E999-9A4B-B9D8-B6E1C2AE01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05688" y="2005013"/>
            <a:ext cx="4510087" cy="4027487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  <a:lvl2pPr>
              <a:defRPr>
                <a:latin typeface="Avenir Next LT Pro Light" panose="020B0304020202020204" pitchFamily="34" charset="0"/>
              </a:defRPr>
            </a:lvl2pPr>
            <a:lvl3pPr>
              <a:defRPr>
                <a:latin typeface="Avenir Next LT Pro Light" panose="020B0304020202020204" pitchFamily="34" charset="0"/>
              </a:defRPr>
            </a:lvl3pPr>
            <a:lvl4pPr>
              <a:defRPr>
                <a:latin typeface="Avenir Next LT Pro Light" panose="020B0304020202020204" pitchFamily="34" charset="0"/>
              </a:defRPr>
            </a:lvl4pPr>
            <a:lvl5pPr>
              <a:defRPr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390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787153" y="6423914"/>
            <a:ext cx="5916649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– Strasbourg</a:t>
            </a:r>
          </a:p>
          <a:p>
            <a:r>
              <a:rPr lang="fr-FR" dirty="0"/>
              <a:t>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703802" y="6423914"/>
            <a:ext cx="9070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placeholder.jpg">
            <a:extLst>
              <a:ext uri="{FF2B5EF4-FFF2-40B4-BE49-F238E27FC236}">
                <a16:creationId xmlns:a16="http://schemas.microsoft.com/office/drawing/2014/main" id="{D447DA2F-5DA0-834C-9AFA-DC4F7B4EC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308" y="717550"/>
            <a:ext cx="2063601" cy="4953001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 rtlCol="0">
            <a:noAutofit/>
          </a:bodyPr>
          <a:lstStyle>
            <a:lvl1pPr>
              <a:buClr>
                <a:schemeClr val="accent2"/>
              </a:buClr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0292654E-1088-3C42-A573-2CBF48FA3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4457" y="3168650"/>
            <a:ext cx="3367194" cy="3689350"/>
          </a:xfrm>
          <a:custGeom>
            <a:avLst/>
            <a:gdLst>
              <a:gd name="connsiteX0" fmla="*/ 0 w 3367194"/>
              <a:gd name="connsiteY0" fmla="*/ 0 h 3689350"/>
              <a:gd name="connsiteX1" fmla="*/ 3367194 w 3367194"/>
              <a:gd name="connsiteY1" fmla="*/ 0 h 3689350"/>
              <a:gd name="connsiteX2" fmla="*/ 3367194 w 3367194"/>
              <a:gd name="connsiteY2" fmla="*/ 3689350 h 3689350"/>
              <a:gd name="connsiteX3" fmla="*/ 0 w 3367194"/>
              <a:gd name="connsiteY3" fmla="*/ 3689350 h 3689350"/>
              <a:gd name="connsiteX4" fmla="*/ 0 w 3367194"/>
              <a:gd name="connsiteY4" fmla="*/ 2035101 h 3689350"/>
              <a:gd name="connsiteX5" fmla="*/ 508000 w 3367194"/>
              <a:gd name="connsiteY5" fmla="*/ 2035101 h 3689350"/>
              <a:gd name="connsiteX6" fmla="*/ 508000 w 3367194"/>
              <a:gd name="connsiteY6" fmla="*/ 1654100 h 3689350"/>
              <a:gd name="connsiteX7" fmla="*/ 0 w 3367194"/>
              <a:gd name="connsiteY7" fmla="*/ 1654100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7194" h="3689350">
                <a:moveTo>
                  <a:pt x="0" y="0"/>
                </a:moveTo>
                <a:lnTo>
                  <a:pt x="3367194" y="0"/>
                </a:lnTo>
                <a:lnTo>
                  <a:pt x="3367194" y="3689350"/>
                </a:lnTo>
                <a:lnTo>
                  <a:pt x="0" y="3689350"/>
                </a:lnTo>
                <a:lnTo>
                  <a:pt x="0" y="2035101"/>
                </a:lnTo>
                <a:lnTo>
                  <a:pt x="508000" y="2035101"/>
                </a:lnTo>
                <a:lnTo>
                  <a:pt x="508000" y="1654100"/>
                </a:lnTo>
                <a:lnTo>
                  <a:pt x="0" y="16541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1439" tIns="45719" rIns="91439" bIns="45719"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placeholder.jpg">
            <a:extLst>
              <a:ext uri="{FF2B5EF4-FFF2-40B4-BE49-F238E27FC236}">
                <a16:creationId xmlns:a16="http://schemas.microsoft.com/office/drawing/2014/main" id="{098C8554-580A-2442-9906-28A71B624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4457" y="0"/>
            <a:ext cx="3367194" cy="2667000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 rtlCol="0">
            <a:noAutofit/>
          </a:bodyPr>
          <a:lstStyle>
            <a:lvl1pPr>
              <a:buClr>
                <a:schemeClr val="accent2"/>
              </a:buClr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DD41584-4B5C-2B41-B712-6810C565BC56}"/>
              </a:ext>
            </a:extLst>
          </p:cNvPr>
          <p:cNvSpPr/>
          <p:nvPr userDrawn="1"/>
        </p:nvSpPr>
        <p:spPr>
          <a:xfrm>
            <a:off x="766456" y="4822750"/>
            <a:ext cx="1016001" cy="38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CFE255A-D792-824C-B7BD-0F53CCBE9393}"/>
              </a:ext>
            </a:extLst>
          </p:cNvPr>
          <p:cNvSpPr/>
          <p:nvPr userDrawn="1"/>
        </p:nvSpPr>
        <p:spPr>
          <a:xfrm>
            <a:off x="9493307" y="2901950"/>
            <a:ext cx="1270001" cy="127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5F7BCC5-255A-E040-9CB6-55FC42CEBF16}"/>
              </a:ext>
            </a:extLst>
          </p:cNvPr>
          <p:cNvSpPr/>
          <p:nvPr userDrawn="1"/>
        </p:nvSpPr>
        <p:spPr>
          <a:xfrm rot="16200000">
            <a:off x="3519629" y="2273300"/>
            <a:ext cx="1270001" cy="127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015DDBE-BC7A-D046-BEA1-79A44722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84" y="3486000"/>
            <a:ext cx="3658324" cy="1613201"/>
          </a:xfrm>
        </p:spPr>
        <p:txBody>
          <a:bodyPr lIns="0" tIns="0" rIns="0" bIns="0" rtlCol="0" anchor="ctr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</p:spTree>
    <p:extLst>
      <p:ext uri="{BB962C8B-B14F-4D97-AF65-F5344CB8AC3E}">
        <p14:creationId xmlns:p14="http://schemas.microsoft.com/office/powerpoint/2010/main" val="54557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09/12/2021</a:t>
            </a:r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96214" y="6253957"/>
            <a:ext cx="4788742" cy="535082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Strasbourg - 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BDBD8F-0811-E743-8D29-95FBA6111DCA}"/>
              </a:ext>
            </a:extLst>
          </p:cNvPr>
          <p:cNvSpPr/>
          <p:nvPr userDrawn="1"/>
        </p:nvSpPr>
        <p:spPr>
          <a:xfrm>
            <a:off x="5216208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 userDrawn="1"/>
        </p:nvSpPr>
        <p:spPr>
          <a:xfrm rot="16200000">
            <a:off x="797983" y="2940050"/>
            <a:ext cx="1270001" cy="127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 userDrawn="1"/>
        </p:nvSpPr>
        <p:spPr>
          <a:xfrm>
            <a:off x="4673599" y="604043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035869"/>
            <a:ext cx="3658324" cy="1613201"/>
          </a:xfrm>
        </p:spPr>
        <p:txBody>
          <a:bodyPr lIns="0" tIns="0" rIns="0" bIns="0" rtlCol="0" anchor="b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03637" y="831273"/>
            <a:ext cx="5354828" cy="5298717"/>
          </a:xfrm>
        </p:spPr>
        <p:txBody>
          <a:bodyPr rtlCol="0"/>
          <a:lstStyle>
            <a:lvl1pPr>
              <a:defRPr sz="2400">
                <a:latin typeface="Avenir Next LT Pro Light" panose="020B0304020202020204" pitchFamily="34" charset="0"/>
              </a:defRPr>
            </a:lvl1pPr>
            <a:lvl2pPr>
              <a:defRPr sz="2000">
                <a:latin typeface="Avenir Next LT Pro Light" panose="020B0304020202020204" pitchFamily="34" charset="0"/>
              </a:defRPr>
            </a:lvl2pPr>
            <a:lvl3pPr>
              <a:defRPr sz="1800">
                <a:latin typeface="Avenir Next LT Pro Light" panose="020B0304020202020204" pitchFamily="34" charset="0"/>
              </a:defRPr>
            </a:lvl3pPr>
            <a:lvl4pPr>
              <a:defRPr sz="1600">
                <a:latin typeface="Avenir Next LT Pro Light" panose="020B0304020202020204" pitchFamily="34" charset="0"/>
              </a:defRPr>
            </a:lvl4pPr>
            <a:lvl5pPr>
              <a:defRPr sz="16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E2CBC8E-9280-4DF7-A54D-2DEAE349C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2473" y="6176044"/>
            <a:ext cx="1302327" cy="6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6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9E887ACE-210F-4A8A-A033-E24FD239D1BB}"/>
              </a:ext>
            </a:extLst>
          </p:cNvPr>
          <p:cNvSpPr/>
          <p:nvPr userDrawn="1"/>
        </p:nvSpPr>
        <p:spPr>
          <a:xfrm>
            <a:off x="0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4225" y="878177"/>
            <a:ext cx="5341775" cy="5251813"/>
          </a:xfrm>
        </p:spPr>
        <p:txBody>
          <a:bodyPr rtlCol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en-US"/>
              <a:t>09/12/2021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 userDrawn="1"/>
        </p:nvSpPr>
        <p:spPr>
          <a:xfrm rot="16200000">
            <a:off x="7326450" y="2940050"/>
            <a:ext cx="1270001" cy="127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 userDrawn="1"/>
        </p:nvSpPr>
        <p:spPr>
          <a:xfrm>
            <a:off x="6482401" y="604043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5099" y="4035869"/>
            <a:ext cx="3658324" cy="1613201"/>
          </a:xfrm>
        </p:spPr>
        <p:txBody>
          <a:bodyPr lIns="0" tIns="0" rIns="0" bIns="0" rtlCol="0" anchor="b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</p:spTree>
    <p:extLst>
      <p:ext uri="{BB962C8B-B14F-4D97-AF65-F5344CB8AC3E}">
        <p14:creationId xmlns:p14="http://schemas.microsoft.com/office/powerpoint/2010/main" val="316290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C4D9A4-C8E3-4644-9D63-86142FA59A02}"/>
              </a:ext>
            </a:extLst>
          </p:cNvPr>
          <p:cNvSpPr/>
          <p:nvPr userDrawn="1"/>
        </p:nvSpPr>
        <p:spPr>
          <a:xfrm>
            <a:off x="952500" y="952500"/>
            <a:ext cx="10287000" cy="4953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" name="Rectangle 1">
            <a:extLst>
              <a:ext uri="{FF2B5EF4-FFF2-40B4-BE49-F238E27FC236}">
                <a16:creationId xmlns:a16="http://schemas.microsoft.com/office/drawing/2014/main" id="{7047AEE3-4D24-FE4F-BC8C-1050F33A970F}"/>
              </a:ext>
            </a:extLst>
          </p:cNvPr>
          <p:cNvSpPr/>
          <p:nvPr userDrawn="1"/>
        </p:nvSpPr>
        <p:spPr>
          <a:xfrm rot="16200000">
            <a:off x="5454650" y="1104900"/>
            <a:ext cx="1270000" cy="127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B45386C-7F1B-4D47-959C-DE1A73B407E7}"/>
              </a:ext>
            </a:extLst>
          </p:cNvPr>
          <p:cNvSpPr/>
          <p:nvPr userDrawn="1"/>
        </p:nvSpPr>
        <p:spPr>
          <a:xfrm>
            <a:off x="431799" y="1365249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1C5AC5-B8E6-EC4F-8CB9-43E091C422EF}"/>
              </a:ext>
            </a:extLst>
          </p:cNvPr>
          <p:cNvSpPr/>
          <p:nvPr userDrawn="1"/>
        </p:nvSpPr>
        <p:spPr>
          <a:xfrm>
            <a:off x="10731499" y="5065379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567" y="3019274"/>
            <a:ext cx="9304867" cy="1613201"/>
          </a:xfrm>
        </p:spPr>
        <p:txBody>
          <a:bodyPr lIns="0" tIns="0" rIns="0" bIns="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13" name="Espace réservé du contenu 13">
            <a:extLst>
              <a:ext uri="{FF2B5EF4-FFF2-40B4-BE49-F238E27FC236}">
                <a16:creationId xmlns:a16="http://schemas.microsoft.com/office/drawing/2014/main" id="{8E96E8CE-45C0-D643-B7F3-08C20CF5F7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37501" y="2348318"/>
            <a:ext cx="3316999" cy="269370"/>
          </a:xfr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buNone/>
              <a:defRPr sz="1600" cap="all" baseline="0">
                <a:solidFill>
                  <a:schemeClr val="bg1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 dirty="0"/>
              <a:t>LE SOUS-TITRE VIENT ICI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7A690B3-5CEC-4F18-815F-98EC74F6D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140" y="5269597"/>
            <a:ext cx="1302327" cy="6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5996874" cy="381001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- Strasbourg </a:t>
            </a:r>
          </a:p>
          <a:p>
            <a:r>
              <a:rPr lang="fr-FR" dirty="0"/>
              <a:t>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70F810B-4DED-A045-A1D2-7605E821997B}"/>
              </a:ext>
            </a:extLst>
          </p:cNvPr>
          <p:cNvSpPr/>
          <p:nvPr userDrawn="1"/>
        </p:nvSpPr>
        <p:spPr>
          <a:xfrm>
            <a:off x="0" y="4735651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651968"/>
            <a:ext cx="3658324" cy="997102"/>
          </a:xfrm>
        </p:spPr>
        <p:txBody>
          <a:bodyPr lIns="0" tIns="0" rIns="0" bIns="0"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3D5DD3F-FCDF-5945-9321-0FABA0771516}"/>
              </a:ext>
            </a:extLst>
          </p:cNvPr>
          <p:cNvSpPr/>
          <p:nvPr userDrawn="1"/>
        </p:nvSpPr>
        <p:spPr>
          <a:xfrm rot="16200000">
            <a:off x="5467350" y="2065417"/>
            <a:ext cx="1270000" cy="127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8877488-477F-0041-88BE-F780F1C66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6172" y="0"/>
            <a:ext cx="4994803" cy="6858000"/>
          </a:xfrm>
        </p:spPr>
        <p:txBody>
          <a:bodyPr rtlCol="0"/>
          <a:lstStyle>
            <a:lvl1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1pPr>
            <a:lvl2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2pPr>
            <a:lvl3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3pPr>
            <a:lvl4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4pPr>
            <a:lvl5pPr>
              <a:buClr>
                <a:schemeClr val="accent2"/>
              </a:buClr>
              <a:defRPr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5DDFA7-EA50-48B9-9CB7-F18C337E3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79381"/>
            <a:ext cx="1016001" cy="4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44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en-US"/>
              <a:t>09/12/2021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</p:spTree>
    <p:extLst>
      <p:ext uri="{BB962C8B-B14F-4D97-AF65-F5344CB8AC3E}">
        <p14:creationId xmlns:p14="http://schemas.microsoft.com/office/powerpoint/2010/main" val="68142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9977108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 dirty="0"/>
              <a:t>LE TITRE VIENT ICI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EE6C881-74AA-8944-AD6A-BA0821ECDC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443038"/>
            <a:ext cx="5514975" cy="4894262"/>
          </a:xfrm>
        </p:spPr>
        <p:txBody>
          <a:bodyPr rtlCol="0">
            <a:normAutofit/>
          </a:bodyPr>
          <a:lstStyle>
            <a:lvl1pPr>
              <a:spcBef>
                <a:spcPts val="1000"/>
              </a:spcBef>
              <a:spcAft>
                <a:spcPts val="1500"/>
              </a:spcAft>
              <a:buClr>
                <a:schemeClr val="accent2"/>
              </a:buClr>
              <a:defRPr sz="2000">
                <a:latin typeface="Avenir Next LT Pro Light" panose="020B0304020202020204" pitchFamily="34" charset="0"/>
              </a:defRPr>
            </a:lvl1pPr>
            <a:lvl2pPr>
              <a:spcBef>
                <a:spcPts val="1000"/>
              </a:spcBef>
              <a:spcAft>
                <a:spcPts val="1500"/>
              </a:spcAft>
              <a:buClr>
                <a:schemeClr val="accent2"/>
              </a:buClr>
              <a:defRPr sz="1800">
                <a:latin typeface="Avenir Next LT Pro Light" panose="020B0304020202020204" pitchFamily="34" charset="0"/>
              </a:defRPr>
            </a:lvl2pPr>
            <a:lvl3pPr>
              <a:spcBef>
                <a:spcPts val="1000"/>
              </a:spcBef>
              <a:spcAft>
                <a:spcPts val="1500"/>
              </a:spcAft>
              <a:buClr>
                <a:schemeClr val="accent2"/>
              </a:buClr>
              <a:defRPr sz="1600">
                <a:latin typeface="Avenir Next LT Pro Light" panose="020B0304020202020204" pitchFamily="34" charset="0"/>
              </a:defRPr>
            </a:lvl3pPr>
            <a:lvl4pPr>
              <a:spcBef>
                <a:spcPts val="1000"/>
              </a:spcBef>
              <a:spcAft>
                <a:spcPts val="1500"/>
              </a:spcAft>
              <a:buClr>
                <a:schemeClr val="accent2"/>
              </a:buClr>
              <a:defRPr sz="1400">
                <a:latin typeface="Avenir Next LT Pro Light" panose="020B0304020202020204" pitchFamily="34" charset="0"/>
              </a:defRPr>
            </a:lvl4pPr>
            <a:lvl5pPr>
              <a:spcBef>
                <a:spcPts val="1000"/>
              </a:spcBef>
              <a:spcAft>
                <a:spcPts val="1500"/>
              </a:spcAft>
              <a:buClr>
                <a:schemeClr val="accent2"/>
              </a:buClr>
              <a:defRPr sz="1400">
                <a:latin typeface="Avenir Next LT Pro Light" panose="020B03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BE1F7A9-1E0D-4021-96F2-2DC40146D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701398"/>
            <a:ext cx="1302327" cy="6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7CE27EF-4081-4F92-AC85-8FD255C3955B}" type="datetime1">
              <a:rPr lang="fr-FR" smtClean="0"/>
              <a:t>14/03/2023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24981" y="6443699"/>
            <a:ext cx="9833319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r>
              <a:rPr lang="fr-FR"/>
              <a:t>Association de prospective rhénane - Faculté d’économie-gestion - Strasbourg - J-A Héraud &amp; N. Popiolek – 09/12/2021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908719" cy="365125"/>
          </a:xfrm>
        </p:spPr>
        <p:txBody>
          <a:bodyPr rtlCol="0"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8A606CC1-1436-4FA3-B5BE-7FF06ED26E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’image 9"/>
          <p:cNvSpPr>
            <a:spLocks noGrp="1"/>
          </p:cNvSpPr>
          <p:nvPr>
            <p:ph type="pic" sz="quarter" idx="17"/>
          </p:nvPr>
        </p:nvSpPr>
        <p:spPr>
          <a:xfrm>
            <a:off x="1237608" y="2063551"/>
            <a:ext cx="2328880" cy="2051919"/>
          </a:xfrm>
          <a:solidFill>
            <a:schemeClr val="tx2"/>
          </a:solidFill>
        </p:spPr>
        <p:txBody>
          <a:bodyPr rtlCol="0"/>
          <a:lstStyle>
            <a:lvl1pPr>
              <a:buClr>
                <a:schemeClr val="accent2"/>
              </a:buClr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9" name="Espace réservé d’image 9"/>
          <p:cNvSpPr>
            <a:spLocks noGrp="1"/>
          </p:cNvSpPr>
          <p:nvPr>
            <p:ph type="pic" sz="quarter" idx="18"/>
          </p:nvPr>
        </p:nvSpPr>
        <p:spPr>
          <a:xfrm>
            <a:off x="4908556" y="2063551"/>
            <a:ext cx="2328880" cy="2051919"/>
          </a:xfrm>
          <a:solidFill>
            <a:schemeClr val="tx2"/>
          </a:solidFill>
        </p:spPr>
        <p:txBody>
          <a:bodyPr rtlCol="0"/>
          <a:lstStyle>
            <a:lvl1pPr>
              <a:buClr>
                <a:schemeClr val="accent2"/>
              </a:buClr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’image 9"/>
          <p:cNvSpPr>
            <a:spLocks noGrp="1"/>
          </p:cNvSpPr>
          <p:nvPr>
            <p:ph type="pic" sz="quarter" idx="19"/>
          </p:nvPr>
        </p:nvSpPr>
        <p:spPr>
          <a:xfrm>
            <a:off x="8579504" y="2063551"/>
            <a:ext cx="2328880" cy="2051919"/>
          </a:xfrm>
          <a:solidFill>
            <a:schemeClr val="tx2"/>
          </a:solidFill>
        </p:spPr>
        <p:txBody>
          <a:bodyPr rtlCol="0"/>
          <a:lstStyle>
            <a:lvl1pPr>
              <a:buClr>
                <a:schemeClr val="accent2"/>
              </a:buClr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13" name="Espace réservé du contenu 13"/>
          <p:cNvSpPr>
            <a:spLocks noGrp="1"/>
          </p:cNvSpPr>
          <p:nvPr>
            <p:ph sz="quarter" idx="21" hasCustomPrompt="1"/>
          </p:nvPr>
        </p:nvSpPr>
        <p:spPr>
          <a:xfrm>
            <a:off x="742357" y="4259751"/>
            <a:ext cx="3316999" cy="269370"/>
          </a:xfr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buNone/>
              <a:defRPr sz="180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 dirty="0"/>
              <a:t>Insérer un nom</a:t>
            </a:r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22" hasCustomPrompt="1"/>
          </p:nvPr>
        </p:nvSpPr>
        <p:spPr>
          <a:xfrm>
            <a:off x="742237" y="4525637"/>
            <a:ext cx="3317238" cy="2127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i="1">
                <a:solidFill>
                  <a:srgbClr val="ED6B14"/>
                </a:solidFill>
                <a:latin typeface="Avenir Next LT Pro Light" panose="020B0304020202020204" pitchFamily="34" charset="0"/>
              </a:defRPr>
            </a:lvl1pPr>
          </a:lstStyle>
          <a:p>
            <a:pPr lvl="0" rtl="0"/>
            <a:r>
              <a:rPr lang="fr-FR" noProof="0" dirty="0"/>
              <a:t>Sous-titre ici</a:t>
            </a:r>
          </a:p>
        </p:txBody>
      </p:sp>
      <p:sp>
        <p:nvSpPr>
          <p:cNvPr id="15" name="Espace réservé du contenu 13"/>
          <p:cNvSpPr>
            <a:spLocks noGrp="1"/>
          </p:cNvSpPr>
          <p:nvPr>
            <p:ph sz="quarter" idx="40" hasCustomPrompt="1"/>
          </p:nvPr>
        </p:nvSpPr>
        <p:spPr>
          <a:xfrm>
            <a:off x="724981" y="4933816"/>
            <a:ext cx="3351751" cy="1490098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Insérer le détail du profil</a:t>
            </a:r>
          </a:p>
        </p:txBody>
      </p:sp>
      <p:sp>
        <p:nvSpPr>
          <p:cNvPr id="16" name="Espace réservé du contenu 13"/>
          <p:cNvSpPr>
            <a:spLocks noGrp="1"/>
          </p:cNvSpPr>
          <p:nvPr>
            <p:ph sz="quarter" idx="41" hasCustomPrompt="1"/>
          </p:nvPr>
        </p:nvSpPr>
        <p:spPr>
          <a:xfrm>
            <a:off x="4431301" y="4259751"/>
            <a:ext cx="3316999" cy="269370"/>
          </a:xfr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buNone/>
              <a:defRPr sz="180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 dirty="0"/>
              <a:t>Insérer un nom</a:t>
            </a:r>
          </a:p>
        </p:txBody>
      </p:sp>
      <p:sp>
        <p:nvSpPr>
          <p:cNvPr id="17" name="Espace réservé du texte 21"/>
          <p:cNvSpPr>
            <a:spLocks noGrp="1"/>
          </p:cNvSpPr>
          <p:nvPr>
            <p:ph type="body" sz="quarter" idx="42" hasCustomPrompt="1"/>
          </p:nvPr>
        </p:nvSpPr>
        <p:spPr>
          <a:xfrm>
            <a:off x="4431181" y="4525637"/>
            <a:ext cx="3317238" cy="2127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i="1">
                <a:solidFill>
                  <a:srgbClr val="ED6B14"/>
                </a:solidFill>
                <a:latin typeface="Avenir Next LT Pro Light" panose="020B0304020202020204" pitchFamily="34" charset="0"/>
              </a:defRPr>
            </a:lvl1pPr>
          </a:lstStyle>
          <a:p>
            <a:pPr lvl="0" rtl="0"/>
            <a:r>
              <a:rPr lang="fr-FR" noProof="0" dirty="0"/>
              <a:t>Sous-titre ici</a:t>
            </a:r>
          </a:p>
        </p:txBody>
      </p:sp>
      <p:sp>
        <p:nvSpPr>
          <p:cNvPr id="18" name="Espace réservé du contenu 13"/>
          <p:cNvSpPr>
            <a:spLocks noGrp="1"/>
          </p:cNvSpPr>
          <p:nvPr>
            <p:ph sz="quarter" idx="43" hasCustomPrompt="1"/>
          </p:nvPr>
        </p:nvSpPr>
        <p:spPr>
          <a:xfrm>
            <a:off x="4413925" y="4933816"/>
            <a:ext cx="3351751" cy="1490098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Insérer le détail du profil</a:t>
            </a:r>
          </a:p>
        </p:txBody>
      </p:sp>
      <p:sp>
        <p:nvSpPr>
          <p:cNvPr id="19" name="Espace réservé du contenu 13"/>
          <p:cNvSpPr>
            <a:spLocks noGrp="1"/>
          </p:cNvSpPr>
          <p:nvPr>
            <p:ph sz="quarter" idx="44" hasCustomPrompt="1"/>
          </p:nvPr>
        </p:nvSpPr>
        <p:spPr>
          <a:xfrm>
            <a:off x="8112102" y="4259751"/>
            <a:ext cx="3316999" cy="269370"/>
          </a:xfr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buNone/>
              <a:defRPr sz="180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 dirty="0"/>
              <a:t>Insérer un nom</a:t>
            </a:r>
          </a:p>
        </p:txBody>
      </p:sp>
      <p:sp>
        <p:nvSpPr>
          <p:cNvPr id="20" name="Espace réservé du texte 21"/>
          <p:cNvSpPr>
            <a:spLocks noGrp="1"/>
          </p:cNvSpPr>
          <p:nvPr>
            <p:ph type="body" sz="quarter" idx="45" hasCustomPrompt="1"/>
          </p:nvPr>
        </p:nvSpPr>
        <p:spPr>
          <a:xfrm>
            <a:off x="8111982" y="4525637"/>
            <a:ext cx="3317238" cy="2127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i="1">
                <a:solidFill>
                  <a:srgbClr val="ED6B14"/>
                </a:solidFill>
                <a:latin typeface="Avenir Next LT Pro Light" panose="020B0304020202020204" pitchFamily="34" charset="0"/>
              </a:defRPr>
            </a:lvl1pPr>
          </a:lstStyle>
          <a:p>
            <a:pPr lvl="0" rtl="0"/>
            <a:r>
              <a:rPr lang="fr-FR" noProof="0" dirty="0"/>
              <a:t>Sous-titre ici</a:t>
            </a:r>
          </a:p>
        </p:txBody>
      </p:sp>
      <p:sp>
        <p:nvSpPr>
          <p:cNvPr id="21" name="Espace réservé du contenu 13"/>
          <p:cNvSpPr>
            <a:spLocks noGrp="1"/>
          </p:cNvSpPr>
          <p:nvPr>
            <p:ph sz="quarter" idx="46" hasCustomPrompt="1"/>
          </p:nvPr>
        </p:nvSpPr>
        <p:spPr>
          <a:xfrm>
            <a:off x="8094726" y="4933816"/>
            <a:ext cx="3351751" cy="1490098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Insérer le détail du profil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4A82460-2A11-4842-BF35-3C6799C4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>
                <a:latin typeface="Avenir Next LT Pro Light" panose="020B0304020202020204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D72EBBB3-86E3-0D49-AFB5-BAB82C8F6544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rgbClr val="ED6B14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1E9B3DA-A75C-E947-B309-3CE35073E1FD}"/>
              </a:ext>
            </a:extLst>
          </p:cNvPr>
          <p:cNvCxnSpPr/>
          <p:nvPr userDrawn="1"/>
        </p:nvCxnSpPr>
        <p:spPr>
          <a:xfrm>
            <a:off x="1186323" y="4806226"/>
            <a:ext cx="2400300" cy="0"/>
          </a:xfrm>
          <a:prstGeom prst="line">
            <a:avLst/>
          </a:prstGeom>
          <a:ln>
            <a:solidFill>
              <a:srgbClr val="ED6B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0C9E365-8CE7-5742-8FB0-881AF8246701}"/>
              </a:ext>
            </a:extLst>
          </p:cNvPr>
          <p:cNvCxnSpPr/>
          <p:nvPr userDrawn="1"/>
        </p:nvCxnSpPr>
        <p:spPr>
          <a:xfrm>
            <a:off x="4872846" y="4806226"/>
            <a:ext cx="2400300" cy="0"/>
          </a:xfrm>
          <a:prstGeom prst="line">
            <a:avLst/>
          </a:prstGeom>
          <a:ln>
            <a:solidFill>
              <a:srgbClr val="ED6B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4E0687B-A3DE-9D4B-9499-96776C0A7A52}"/>
              </a:ext>
            </a:extLst>
          </p:cNvPr>
          <p:cNvCxnSpPr/>
          <p:nvPr userDrawn="1"/>
        </p:nvCxnSpPr>
        <p:spPr>
          <a:xfrm>
            <a:off x="8559369" y="4806226"/>
            <a:ext cx="2400300" cy="0"/>
          </a:xfrm>
          <a:prstGeom prst="line">
            <a:avLst/>
          </a:prstGeom>
          <a:ln>
            <a:solidFill>
              <a:srgbClr val="ED6B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24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52E25-1182-4E86-836C-7D703787597C}" type="datetime1">
              <a:rPr lang="fr-FR" smtClean="0"/>
              <a:t>14/03/2023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B49E2-AD49-4B10-A213-CF194D4A25A3}" type="datetime1">
              <a:rPr lang="fr-FR" smtClean="0"/>
              <a:t>14/03/2023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B4F25-64BB-460E-8192-B4AC51BA66FC}" type="datetime1">
              <a:rPr lang="fr-FR" smtClean="0"/>
              <a:t>14/03/2023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66AC7-6890-4F0E-B000-A39D822B7C00}" type="datetime1">
              <a:rPr lang="fr-FR" smtClean="0"/>
              <a:t>14/03/2023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B0F5FB-B743-44F1-84BA-99C248DB6023}" type="datetime1">
              <a:rPr lang="fr-FR" smtClean="0"/>
              <a:t>14/03/2023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80E5F3D-7A62-48B1-A43E-C6091B37429D}" type="datetime1">
              <a:rPr lang="fr-FR" smtClean="0"/>
              <a:t>14/03/2023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20D9D58-8984-498B-A4DA-61EAC8A72DD8}" type="datetime1">
              <a:rPr lang="fr-FR" smtClean="0"/>
              <a:t>14/03/2023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  <p:sldLayoutId id="214748367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9977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r>
              <a:rPr lang="fr-FR" dirty="0"/>
              <a:t>Association de prospective rhénane - Faculté d’économie-gestion - Strasbourg - J-A Héraud &amp; N. Popiolek – 09/12/2021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3A98EE3D-8CD1-4C3F-BD1C-C98C959646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3pPr>
      <a:lvl4pPr marL="11794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4pPr>
      <a:lvl5pPr marL="15394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raud@unistra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88882" cy="2160032"/>
          </a:xfrm>
        </p:spPr>
        <p:txBody>
          <a:bodyPr rtlCol="0">
            <a:noAutofit/>
          </a:bodyPr>
          <a:lstStyle/>
          <a:p>
            <a:pPr rtl="0"/>
            <a:r>
              <a:rPr lang="fr" sz="2400" b="1" dirty="0">
                <a:solidFill>
                  <a:srgbClr val="B8D233"/>
                </a:solidFill>
              </a:rPr>
              <a:t>Défis et opportunités du transfert de technologies TRANSFRONTALIER </a:t>
            </a:r>
            <a:br>
              <a:rPr lang="fr" sz="2400" b="1" dirty="0">
                <a:solidFill>
                  <a:srgbClr val="B8D233"/>
                </a:solidFill>
              </a:rPr>
            </a:br>
            <a:br>
              <a:rPr lang="fr" sz="2400" dirty="0">
                <a:solidFill>
                  <a:schemeClr val="tx1"/>
                </a:solidFill>
              </a:rPr>
            </a:br>
            <a:r>
              <a:rPr lang="fr" sz="2000" b="1" dirty="0">
                <a:solidFill>
                  <a:schemeClr val="tx1"/>
                </a:solidFill>
              </a:rPr>
              <a:t>AU REGARD DES ECOSYSTEMES  D’INNOVATION DANS LE RHIN SUPERIEUR</a:t>
            </a:r>
            <a:endParaRPr lang="fr" sz="2400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F0068F-B7DD-E8DD-13EB-95D711936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7278" cy="1975104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782960B9-53FE-0707-E5B8-9C491952C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50" y="6255485"/>
            <a:ext cx="11601990" cy="457201"/>
          </a:xfrm>
          <a:solidFill>
            <a:schemeClr val="accent1"/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RMT/TMO  </a:t>
            </a:r>
            <a:r>
              <a:rPr lang="fr-FR" b="1" i="1" dirty="0">
                <a:solidFill>
                  <a:schemeClr val="tx1"/>
                </a:solidFill>
              </a:rPr>
              <a:t>Transfert de techno dans la région transfrontalière </a:t>
            </a:r>
            <a:r>
              <a:rPr lang="fr-FR" b="1" dirty="0">
                <a:solidFill>
                  <a:schemeClr val="tx1"/>
                </a:solidFill>
              </a:rPr>
              <a:t>Karlsruhe 16/03/23</a:t>
            </a:r>
          </a:p>
        </p:txBody>
      </p:sp>
      <p:sp>
        <p:nvSpPr>
          <p:cNvPr id="9" name="Sous-titre 7">
            <a:extLst>
              <a:ext uri="{FF2B5EF4-FFF2-40B4-BE49-F238E27FC236}">
                <a16:creationId xmlns:a16="http://schemas.microsoft.com/office/drawing/2014/main" id="{A03EB427-1AEB-DDAE-FB98-3EFDE517E5C6}"/>
              </a:ext>
            </a:extLst>
          </p:cNvPr>
          <p:cNvSpPr txBox="1">
            <a:spLocks/>
          </p:cNvSpPr>
          <p:nvPr/>
        </p:nvSpPr>
        <p:spPr>
          <a:xfrm>
            <a:off x="58106" y="2258565"/>
            <a:ext cx="3377278" cy="4572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Jean-Alain Héraud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5C3F9B4-A9F8-0553-99A0-0ABF491DD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8" y="960422"/>
            <a:ext cx="3709261" cy="277128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10</a:t>
            </a:fld>
            <a:endParaRPr lang="en-US" sz="20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C725A4D-EEA5-6BC2-DE62-ED13C2A38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2" y="2679121"/>
            <a:ext cx="3709261" cy="278194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E5D139B-3CEE-CB56-72BD-9DAA969B9699}"/>
              </a:ext>
            </a:extLst>
          </p:cNvPr>
          <p:cNvSpPr txBox="1"/>
          <p:nvPr/>
        </p:nvSpPr>
        <p:spPr>
          <a:xfrm>
            <a:off x="2028988" y="4628543"/>
            <a:ext cx="60985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Jean-Alain Héraud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heraud@unistra.fr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0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81CA-6845-3AF0-353F-104BE41F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96C4D-78FD-6461-0997-310B1A9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84929" cy="384962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</a:t>
            </a:r>
            <a:r>
              <a:rPr lang="fr-FR" b="1" dirty="0"/>
              <a:t>recherche</a:t>
            </a:r>
            <a:r>
              <a:rPr lang="fr-FR" dirty="0"/>
              <a:t> est indispensable au développement économique et sociétal.</a:t>
            </a:r>
          </a:p>
          <a:p>
            <a:r>
              <a:rPr lang="fr-FR" dirty="0"/>
              <a:t>Elle est organisée différemment selon les époques, les pays, les régions, les entreprises (héritage de l’histoire, de la culture…)</a:t>
            </a:r>
          </a:p>
          <a:p>
            <a:r>
              <a:rPr lang="fr-FR" dirty="0"/>
              <a:t>La </a:t>
            </a:r>
            <a:r>
              <a:rPr lang="fr-FR" b="1" dirty="0"/>
              <a:t>valorisation</a:t>
            </a:r>
            <a:r>
              <a:rPr lang="fr-FR" dirty="0"/>
              <a:t> de la recherche est un aspect central de la question, mais il ne faut pas comprendre ce terme de manière réductrice, L’expression « transfert de technologie » peut nous égarer: pourquoi pas « transfert de connaissance »? voire « co-construction de la connaissance » entre acteurs du système de science et d’innovation?</a:t>
            </a:r>
          </a:p>
          <a:p>
            <a:r>
              <a:rPr lang="fr-FR" dirty="0"/>
              <a:t>Le </a:t>
            </a:r>
            <a:r>
              <a:rPr lang="fr-FR" b="1" dirty="0"/>
              <a:t>transfrontalier</a:t>
            </a:r>
            <a:r>
              <a:rPr lang="fr-FR" dirty="0"/>
              <a:t> est parfois une difficulté car les institutions et les cultures sont des freins à la collaboration, mais c’est aussi une richesse potentielle. </a:t>
            </a:r>
            <a:r>
              <a:rPr lang="fr-FR" i="1" dirty="0"/>
              <a:t>On peut citer des cas concrets d’entreprises qui ont su bénéficier à la fois de l’interface public-privé et de l’interface France-Allemagne.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2</a:t>
            </a:fld>
            <a:endParaRPr lang="en-US" sz="2000" dirty="0"/>
          </a:p>
        </p:txBody>
      </p:sp>
      <p:pic>
        <p:nvPicPr>
          <p:cNvPr id="5" name="Espace réservé pour une image  13">
            <a:extLst>
              <a:ext uri="{FF2B5EF4-FFF2-40B4-BE49-F238E27FC236}">
                <a16:creationId xmlns:a16="http://schemas.microsoft.com/office/drawing/2014/main" id="{63129072-67B2-49BD-AC0A-2266C1F5BF7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6714" b="6714"/>
          <a:stretch/>
        </p:blipFill>
        <p:spPr>
          <a:xfrm>
            <a:off x="7401498" y="1140778"/>
            <a:ext cx="3991282" cy="45471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785E72-BA5A-09D4-0B14-2245F402B008}"/>
              </a:ext>
            </a:extLst>
          </p:cNvPr>
          <p:cNvSpPr txBox="1"/>
          <p:nvPr/>
        </p:nvSpPr>
        <p:spPr>
          <a:xfrm>
            <a:off x="8539566" y="5385086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Peter Lang, 2021</a:t>
            </a:r>
          </a:p>
        </p:txBody>
      </p:sp>
    </p:spTree>
    <p:extLst>
      <p:ext uri="{BB962C8B-B14F-4D97-AF65-F5344CB8AC3E}">
        <p14:creationId xmlns:p14="http://schemas.microsoft.com/office/powerpoint/2010/main" val="262250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81CA-6845-3AF0-353F-104BE41F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err="1">
                <a:solidFill>
                  <a:schemeClr val="bg1"/>
                </a:solidFill>
                <a:highlight>
                  <a:srgbClr val="2B3922"/>
                </a:highlight>
              </a:rPr>
              <a:t>Technology</a:t>
            </a:r>
            <a:r>
              <a:rPr lang="fr-FR" sz="2800" i="1" dirty="0">
                <a:solidFill>
                  <a:schemeClr val="bg1"/>
                </a:solidFill>
                <a:highlight>
                  <a:srgbClr val="2B3922"/>
                </a:highlight>
              </a:rPr>
              <a:t> Transfer</a:t>
            </a:r>
            <a:r>
              <a:rPr lang="fr-FR" altLang="ja-JP" sz="3600" i="1" dirty="0"/>
              <a:t> </a:t>
            </a:r>
            <a:r>
              <a:rPr lang="uk-UA" sz="2400" dirty="0">
                <a:highlight>
                  <a:srgbClr val="00FFFF"/>
                </a:highlight>
              </a:rPr>
              <a:t>трансфер технологій</a:t>
            </a:r>
            <a:r>
              <a:rPr lang="fr-FR" sz="2400" dirty="0">
                <a:highlight>
                  <a:srgbClr val="00FFFF"/>
                </a:highlight>
              </a:rPr>
              <a:t>  </a:t>
            </a:r>
            <a:r>
              <a:rPr lang="ja-JP" sz="3600" dirty="0">
                <a:highlight>
                  <a:srgbClr val="FFFF00"/>
                </a:highlight>
              </a:rPr>
              <a:t>技術移転</a:t>
            </a:r>
            <a:endParaRPr lang="fr-FR" sz="3600" dirty="0">
              <a:highlight>
                <a:srgbClr val="00FFFF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96C4D-78FD-6461-0997-310B1A942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Le </a:t>
            </a:r>
            <a:r>
              <a:rPr lang="fr-FR" sz="1800" b="1" i="1" dirty="0"/>
              <a:t>transfert de technologie</a:t>
            </a:r>
            <a:r>
              <a:rPr lang="fr-FR" sz="1800" dirty="0"/>
              <a:t>: un terme universellement utilisé, mais pas très bon</a:t>
            </a:r>
          </a:p>
          <a:p>
            <a:r>
              <a:rPr lang="fr-FR" sz="1800" dirty="0"/>
              <a:t>Il donne l’impression que le processus d’innovation est forcément linéaire: 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marL="274320" lvl="1" indent="0">
              <a:buNone/>
            </a:pPr>
            <a:endParaRPr lang="fr-FR" sz="1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3</a:t>
            </a:fld>
            <a:endParaRPr lang="en-US" sz="2000" dirty="0"/>
          </a:p>
        </p:txBody>
      </p:sp>
      <p:pic>
        <p:nvPicPr>
          <p:cNvPr id="6" name="Graphique 5" descr="Tête avec engrenages avec un remplissage uni">
            <a:extLst>
              <a:ext uri="{FF2B5EF4-FFF2-40B4-BE49-F238E27FC236}">
                <a16:creationId xmlns:a16="http://schemas.microsoft.com/office/drawing/2014/main" id="{55FDF6C0-024D-4A43-9DA5-DA7A9D9A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3776" y="2971800"/>
            <a:ext cx="914400" cy="914400"/>
          </a:xfrm>
          <a:prstGeom prst="rect">
            <a:avLst/>
          </a:prstGeom>
        </p:spPr>
      </p:pic>
      <p:pic>
        <p:nvPicPr>
          <p:cNvPr id="8" name="Graphique 7" descr="Engrenages avec un remplissage uni">
            <a:extLst>
              <a:ext uri="{FF2B5EF4-FFF2-40B4-BE49-F238E27FC236}">
                <a16:creationId xmlns:a16="http://schemas.microsoft.com/office/drawing/2014/main" id="{94A23986-0B24-D55D-E859-8C5368CC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9641" y="2971800"/>
            <a:ext cx="914400" cy="914400"/>
          </a:xfrm>
          <a:prstGeom prst="rect">
            <a:avLst/>
          </a:prstGeom>
        </p:spPr>
      </p:pic>
      <p:pic>
        <p:nvPicPr>
          <p:cNvPr id="10" name="Graphique 9" descr="Pièces avec un remplissage uni">
            <a:extLst>
              <a:ext uri="{FF2B5EF4-FFF2-40B4-BE49-F238E27FC236}">
                <a16:creationId xmlns:a16="http://schemas.microsoft.com/office/drawing/2014/main" id="{8882B789-E774-97EC-800E-BA648FD04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2667" y="2971800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EE2F688-A829-BA2B-B014-83D65ABFFF5B}"/>
              </a:ext>
            </a:extLst>
          </p:cNvPr>
          <p:cNvSpPr txBox="1"/>
          <p:nvPr/>
        </p:nvSpPr>
        <p:spPr>
          <a:xfrm>
            <a:off x="1283776" y="4134497"/>
            <a:ext cx="203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Découverte scientifique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35375F-709B-BF62-5AD4-1C54FB34A2C9}"/>
              </a:ext>
            </a:extLst>
          </p:cNvPr>
          <p:cNvSpPr txBox="1"/>
          <p:nvPr/>
        </p:nvSpPr>
        <p:spPr>
          <a:xfrm>
            <a:off x="4809641" y="4108549"/>
            <a:ext cx="222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Invention technique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1BD64D-500B-392D-AC92-36EAB3225E3D}"/>
              </a:ext>
            </a:extLst>
          </p:cNvPr>
          <p:cNvSpPr txBox="1"/>
          <p:nvPr/>
        </p:nvSpPr>
        <p:spPr>
          <a:xfrm>
            <a:off x="8402667" y="4042308"/>
            <a:ext cx="203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Innovation commerciale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9E57609-DA12-151A-2F6B-A3060CD961D3}"/>
              </a:ext>
            </a:extLst>
          </p:cNvPr>
          <p:cNvSpPr/>
          <p:nvPr/>
        </p:nvSpPr>
        <p:spPr>
          <a:xfrm>
            <a:off x="3064067" y="32158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6804E894-34DA-E700-6F4C-502ABAE221FA}"/>
              </a:ext>
            </a:extLst>
          </p:cNvPr>
          <p:cNvSpPr/>
          <p:nvPr/>
        </p:nvSpPr>
        <p:spPr>
          <a:xfrm>
            <a:off x="6721101" y="32158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54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81CA-6845-3AF0-353F-104BE41F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La réalité est bien plus complexe (et intéressante)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96C4D-78FD-6461-0997-310B1A9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16258"/>
            <a:ext cx="10058400" cy="3301139"/>
          </a:xfrm>
        </p:spPr>
        <p:txBody>
          <a:bodyPr>
            <a:normAutofit/>
          </a:bodyPr>
          <a:lstStyle/>
          <a:p>
            <a:r>
              <a:rPr lang="fr-FR" sz="2000" dirty="0"/>
              <a:t>L’innovation peut démarrer à n’importe quel niveau: une théorie scientifique nouvelle, un développement technologique, une bonne idée de marché…</a:t>
            </a:r>
          </a:p>
          <a:p>
            <a:r>
              <a:rPr lang="fr-FR" sz="2000" dirty="0"/>
              <a:t>Les acteurs (entreprises manufacturières, entreprises de services, universités, centres techniques…) ne sont pas exclusivement positionnés sur une des trois fonctions créatives (découverte, invention, innovation), outre le fait qu’ils peuvent coopérer.</a:t>
            </a:r>
          </a:p>
          <a:p>
            <a:r>
              <a:rPr lang="fr-FR" sz="2000" dirty="0"/>
              <a:t>Dans beaucoup de cas la créativité est partagée (connaissance </a:t>
            </a:r>
            <a:r>
              <a:rPr lang="fr-FR" sz="2000" dirty="0" err="1"/>
              <a:t>co-construite</a:t>
            </a:r>
            <a:r>
              <a:rPr lang="fr-FR" sz="2000" dirty="0"/>
              <a:t>).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55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81CA-6845-3AF0-353F-104BE41F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venir Next LT Pro Light" panose="020B0304020202020204" pitchFamily="34" charset="0"/>
              </a:rPr>
              <a:t>Est-</a:t>
            </a:r>
            <a:r>
              <a:rPr lang="en-US" b="1" dirty="0" err="1">
                <a:solidFill>
                  <a:srgbClr val="7030A0"/>
                </a:solidFill>
                <a:latin typeface="Avenir Next LT Pro Light" panose="020B0304020202020204" pitchFamily="34" charset="0"/>
              </a:rPr>
              <a:t>ce</a:t>
            </a:r>
            <a:r>
              <a:rPr lang="en-US" b="1" dirty="0">
                <a:solidFill>
                  <a:srgbClr val="7030A0"/>
                </a:solidFill>
                <a:latin typeface="Avenir Next LT Pro Light" panose="020B03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venir Next LT Pro Light" panose="020B0304020202020204" pitchFamily="34" charset="0"/>
              </a:rPr>
              <a:t>Galilée</a:t>
            </a:r>
            <a:r>
              <a:rPr lang="en-US" b="1" dirty="0">
                <a:solidFill>
                  <a:srgbClr val="7030A0"/>
                </a:solidFill>
                <a:latin typeface="Avenir Next LT Pro Light" panose="020B0304020202020204" pitchFamily="34" charset="0"/>
              </a:rPr>
              <a:t> qui a fait le  </a:t>
            </a:r>
            <a:r>
              <a:rPr lang="en-US" b="1" dirty="0" err="1">
                <a:solidFill>
                  <a:srgbClr val="7030A0"/>
                </a:solidFill>
                <a:latin typeface="Avenir Next LT Pro Light" panose="020B0304020202020204" pitchFamily="34" charset="0"/>
              </a:rPr>
              <a:t>télescope</a:t>
            </a:r>
            <a:r>
              <a:rPr lang="en-US" b="1" dirty="0">
                <a:solidFill>
                  <a:srgbClr val="7030A0"/>
                </a:solidFill>
                <a:latin typeface="Avenir Next LT Pro Light" panose="020B0304020202020204" pitchFamily="34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venir Next LT Pro Light" panose="020B0304020202020204" pitchFamily="34" charset="0"/>
              </a:rPr>
              <a:t>ou</a:t>
            </a:r>
            <a:r>
              <a:rPr lang="en-US" b="1" dirty="0">
                <a:solidFill>
                  <a:srgbClr val="7030A0"/>
                </a:solidFill>
                <a:latin typeface="Avenir Next LT Pro Light" panose="020B0304020202020204" pitchFamily="34" charset="0"/>
              </a:rPr>
              <a:t> le telescope qui a fait </a:t>
            </a:r>
            <a:r>
              <a:rPr lang="en-US" b="1" dirty="0" err="1">
                <a:solidFill>
                  <a:srgbClr val="7030A0"/>
                </a:solidFill>
                <a:latin typeface="Avenir Next LT Pro Light" panose="020B0304020202020204" pitchFamily="34" charset="0"/>
              </a:rPr>
              <a:t>Galilée</a:t>
            </a:r>
            <a:r>
              <a:rPr lang="en-US" b="1" dirty="0">
                <a:solidFill>
                  <a:srgbClr val="7030A0"/>
                </a:solidFill>
                <a:latin typeface="Avenir Next LT Pro Light" panose="020B0304020202020204" pitchFamily="34" charset="0"/>
              </a:rPr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96C4D-78FD-6461-0997-310B1A9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189994" cy="3849624"/>
          </a:xfrm>
        </p:spPr>
        <p:txBody>
          <a:bodyPr>
            <a:normAutofit fontScale="92500"/>
          </a:bodyPr>
          <a:lstStyle/>
          <a:p>
            <a:r>
              <a:rPr lang="fr-FR" sz="1800" dirty="0"/>
              <a:t>Les deux!</a:t>
            </a:r>
          </a:p>
          <a:p>
            <a:r>
              <a:rPr lang="fr-FR" sz="1800" b="1" dirty="0"/>
              <a:t>C’est pourquoi il ne faut pas opposer science et innovation: </a:t>
            </a:r>
            <a:r>
              <a:rPr lang="fr-FR" sz="1800" dirty="0"/>
              <a:t>Une politique de science qui ne penserait que le fondamental ou une politique d’innovation qui ne penserait que le financement et le « transfert ».</a:t>
            </a:r>
          </a:p>
          <a:p>
            <a:r>
              <a:rPr lang="fr-FR" sz="1800" dirty="0"/>
              <a:t>Il est très difficile de faire de la science sans un bon contexte économique (</a:t>
            </a:r>
            <a:r>
              <a:rPr lang="fr-FR" sz="1800" i="1" dirty="0"/>
              <a:t>financement</a:t>
            </a:r>
            <a:r>
              <a:rPr lang="fr-FR" sz="1800" dirty="0"/>
              <a:t>) et technique (</a:t>
            </a:r>
            <a:r>
              <a:rPr lang="fr-FR" sz="1800" i="1" dirty="0"/>
              <a:t>l’invention technique est souvent indispensable pour la découverte de rupture).</a:t>
            </a:r>
          </a:p>
          <a:p>
            <a:r>
              <a:rPr lang="fr-FR" sz="1800" dirty="0"/>
              <a:t>La science en train de se faire (recherche) pousse la technologie par ses exigences expérimentales ou par les moyens intellectuels qu’elle apporte.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5</a:t>
            </a:fld>
            <a:endParaRPr lang="en-US" sz="2000" dirty="0"/>
          </a:p>
        </p:txBody>
      </p:sp>
      <p:pic>
        <p:nvPicPr>
          <p:cNvPr id="5" name="Picture 8" descr="Biographie de Galilée - inventeur de la lunette astronomique">
            <a:extLst>
              <a:ext uri="{FF2B5EF4-FFF2-40B4-BE49-F238E27FC236}">
                <a16:creationId xmlns:a16="http://schemas.microsoft.com/office/drawing/2014/main" id="{57FD686A-F915-0A9A-6C19-92A7AA41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95" y="2283485"/>
            <a:ext cx="3351865" cy="25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8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81CA-6845-3AF0-353F-104BE41F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</a:rPr>
              <a:t>La situation transfrontalière met en exergue des systèmes nationaux différents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6</a:t>
            </a:fld>
            <a:endParaRPr lang="en-US" sz="2000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05B1A1C-86B0-3E67-D8BE-ADE53CF8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324746"/>
            <a:ext cx="6728847" cy="3539135"/>
          </a:xfrm>
        </p:spPr>
        <p:txBody>
          <a:bodyPr>
            <a:normAutofit fontScale="92500"/>
          </a:bodyPr>
          <a:lstStyle/>
          <a:p>
            <a:r>
              <a:rPr lang="fr-FR" sz="1800" dirty="0"/>
              <a:t>On peut prendre en exemple  les systèmes </a:t>
            </a:r>
            <a:r>
              <a:rPr lang="fr-FR" sz="1800" b="1" dirty="0"/>
              <a:t>allemand</a:t>
            </a:r>
            <a:r>
              <a:rPr lang="fr-FR" sz="1800" dirty="0"/>
              <a:t> et </a:t>
            </a:r>
            <a:r>
              <a:rPr lang="fr-FR" sz="1800" b="1" dirty="0"/>
              <a:t>français</a:t>
            </a:r>
            <a:r>
              <a:rPr lang="fr-FR" sz="1800" dirty="0"/>
              <a:t>, mais bien entendu nous bénéficions aussi dans le Rhin supérieur du système </a:t>
            </a:r>
            <a:r>
              <a:rPr lang="fr-FR" sz="1800" b="1" dirty="0"/>
              <a:t>suisse</a:t>
            </a:r>
            <a:r>
              <a:rPr lang="fr-FR" sz="1800" dirty="0"/>
              <a:t> qui a des caractéristiques encore différentes – et complémentaires.</a:t>
            </a:r>
          </a:p>
          <a:p>
            <a:r>
              <a:rPr lang="fr-FR" sz="1800" dirty="0"/>
              <a:t>La construction de la </a:t>
            </a:r>
            <a:r>
              <a:rPr lang="fr-FR" sz="1800" b="1" dirty="0"/>
              <a:t>RMT-TMO</a:t>
            </a:r>
            <a:r>
              <a:rPr lang="fr-FR" sz="1800" dirty="0"/>
              <a:t> a été à la fois laborieuse et fertile en raison de ces différences (un grand bravo à Jürgen Oser qui y a cru et a su convaincre).</a:t>
            </a:r>
          </a:p>
          <a:p>
            <a:r>
              <a:rPr lang="fr-FR" sz="1800" dirty="0"/>
              <a:t>L’évolution du </a:t>
            </a:r>
            <a:r>
              <a:rPr lang="fr-FR" sz="1800" b="1" dirty="0"/>
              <a:t>pilier science </a:t>
            </a:r>
            <a:r>
              <a:rPr lang="fr-FR" sz="1800" dirty="0"/>
              <a:t>est particulièrement instructive. Il a fallu du temps pour accepter et mettre en œuvre un « PCRD local » qui a fini par s’appeler </a:t>
            </a:r>
            <a:r>
              <a:rPr lang="fr-FR" sz="1800" i="1" dirty="0"/>
              <a:t>Offensive science.</a:t>
            </a:r>
            <a:endParaRPr lang="fr-FR" sz="1800" dirty="0"/>
          </a:p>
        </p:txBody>
      </p: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817EB44A-8B34-46AA-D763-8334EEFB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59" y="2185353"/>
            <a:ext cx="2051983" cy="36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3E39-1FE5-440C-935E-D3266618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L’héritage culturel du protestantisme luthérien a depuis longtemps favorisé la </a:t>
            </a:r>
            <a:r>
              <a:rPr lang="fr-FR" b="1" dirty="0">
                <a:solidFill>
                  <a:schemeClr val="tx2"/>
                </a:solidFill>
              </a:rPr>
              <a:t>dimension technique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pour l’éducation. D’où la naissance: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des </a:t>
            </a:r>
            <a:r>
              <a:rPr lang="fr-FR" b="1" dirty="0">
                <a:solidFill>
                  <a:srgbClr val="FF0000"/>
                </a:solidFill>
              </a:rPr>
              <a:t>Universités techniques</a:t>
            </a:r>
            <a:r>
              <a:rPr lang="fr-FR" dirty="0"/>
              <a:t>, dont la première fut Karlsruhe, au 19</a:t>
            </a:r>
            <a:r>
              <a:rPr lang="fr-FR" baseline="30000" dirty="0"/>
              <a:t>ème</a:t>
            </a:r>
            <a:r>
              <a:rPr lang="fr-FR" dirty="0"/>
              <a:t> siècle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du réseau </a:t>
            </a:r>
            <a:r>
              <a:rPr lang="fr-FR" b="1" dirty="0">
                <a:solidFill>
                  <a:srgbClr val="FF0000"/>
                </a:solidFill>
              </a:rPr>
              <a:t>Fraunhofer</a:t>
            </a:r>
            <a:r>
              <a:rPr lang="fr-FR" dirty="0"/>
              <a:t> (20</a:t>
            </a:r>
            <a:r>
              <a:rPr lang="fr-FR" baseline="30000" dirty="0"/>
              <a:t>ème</a:t>
            </a:r>
            <a:r>
              <a:rPr lang="fr-FR" dirty="0"/>
              <a:t>) actuellement très actif dans les territoires pour le développement et le </a:t>
            </a:r>
            <a:r>
              <a:rPr lang="fr-FR" b="1" i="1" dirty="0">
                <a:solidFill>
                  <a:schemeClr val="accent2"/>
                </a:solidFill>
              </a:rPr>
              <a:t>transfert de technologies</a:t>
            </a:r>
            <a:r>
              <a:rPr lang="fr-FR" i="1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/>
              <a:t>Avec la création de l’Université de Berlin en 1809 par Wilhelm von Humboldt, l’Allemagne va impulser dans le monde: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le </a:t>
            </a:r>
            <a:r>
              <a:rPr lang="fr-FR" b="1" dirty="0">
                <a:solidFill>
                  <a:schemeClr val="accent2"/>
                </a:solidFill>
              </a:rPr>
              <a:t>modèle «</a:t>
            </a:r>
            <a:r>
              <a:rPr lang="fr-FR" b="1" dirty="0" err="1">
                <a:solidFill>
                  <a:schemeClr val="accent2"/>
                </a:solidFill>
              </a:rPr>
              <a:t>humboldtien</a:t>
            </a:r>
            <a:r>
              <a:rPr lang="fr-FR" b="1" dirty="0">
                <a:solidFill>
                  <a:schemeClr val="accent2"/>
                </a:solidFill>
              </a:rPr>
              <a:t>» </a:t>
            </a:r>
            <a:r>
              <a:rPr lang="fr-FR" dirty="0"/>
              <a:t>dont le principe est de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la </a:t>
            </a:r>
            <a:r>
              <a:rPr lang="fr-FR" b="1" dirty="0">
                <a:solidFill>
                  <a:schemeClr val="accent2"/>
                </a:solidFill>
              </a:rPr>
              <a:t>liberté d’enseignement… et de recherche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972D99-2D46-4DCE-9708-1D0DC7B2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Association de prospective rhénane - Faculté d’économie-gestion Strasbourg - J-A Héraud &amp; N. Popiolek – 09/12/2021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0EF3C9-8434-4476-B6C0-128E006F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744264-E8DE-4AF7-8990-38C03B3C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Allemagne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E578365F-978C-4148-A9C3-799D926192D1}"/>
              </a:ext>
            </a:extLst>
          </p:cNvPr>
          <p:cNvSpPr/>
          <p:nvPr/>
        </p:nvSpPr>
        <p:spPr>
          <a:xfrm>
            <a:off x="11454063" y="163629"/>
            <a:ext cx="191837" cy="35707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393555B-D9CE-4B35-85A8-2A726ED077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21" b="721"/>
          <a:stretch>
            <a:fillRect/>
          </a:stretch>
        </p:blipFill>
        <p:spPr>
          <a:xfrm>
            <a:off x="278378" y="371959"/>
            <a:ext cx="4596808" cy="60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11473F-E6DD-41C1-82B9-E1439AB3A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579523"/>
            <a:ext cx="4757482" cy="557784"/>
          </a:xfrm>
        </p:spPr>
        <p:txBody>
          <a:bodyPr/>
          <a:lstStyle/>
          <a:p>
            <a:r>
              <a:rPr lang="fr-FR" sz="2000" dirty="0"/>
              <a:t>les grandes écoles (formation des élites)</a:t>
            </a:r>
            <a:endParaRPr lang="en-US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4941E-DA50-4684-8DEF-B91B7EA52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552465"/>
            <a:ext cx="5006806" cy="2168229"/>
          </a:xfrm>
        </p:spPr>
        <p:txBody>
          <a:bodyPr>
            <a:noAutofit/>
          </a:bodyPr>
          <a:lstStyle/>
          <a:p>
            <a:pPr algn="l"/>
            <a:r>
              <a:rPr lang="fr-FR" sz="1600" dirty="0">
                <a:solidFill>
                  <a:srgbClr val="2B3922"/>
                </a:solidFill>
              </a:rPr>
              <a:t>En 1793, la Convention abolit par décret les universités partout en France. </a:t>
            </a:r>
          </a:p>
          <a:p>
            <a:pPr algn="l"/>
            <a:r>
              <a:rPr lang="fr-FR" sz="1600" dirty="0">
                <a:solidFill>
                  <a:srgbClr val="2B3922"/>
                </a:solidFill>
              </a:rPr>
              <a:t>Elle crée quatre écoles à Paris</a:t>
            </a:r>
          </a:p>
          <a:p>
            <a:pPr lvl="1" algn="l"/>
            <a:r>
              <a:rPr lang="fr-FR" sz="1400" dirty="0">
                <a:solidFill>
                  <a:srgbClr val="2B3922"/>
                </a:solidFill>
              </a:rPr>
              <a:t>Polytechnique</a:t>
            </a:r>
          </a:p>
          <a:p>
            <a:pPr lvl="1" algn="l"/>
            <a:r>
              <a:rPr lang="fr-FR" sz="1400" dirty="0">
                <a:solidFill>
                  <a:srgbClr val="2B3922"/>
                </a:solidFill>
              </a:rPr>
              <a:t>Conservatoire national des arts et métiers</a:t>
            </a:r>
          </a:p>
          <a:p>
            <a:pPr lvl="1" algn="l"/>
            <a:r>
              <a:rPr lang="fr-FR" sz="1400" dirty="0">
                <a:solidFill>
                  <a:srgbClr val="2B3922"/>
                </a:solidFill>
              </a:rPr>
              <a:t>École normale supérieure</a:t>
            </a:r>
          </a:p>
          <a:p>
            <a:pPr lvl="1" algn="l"/>
            <a:r>
              <a:rPr lang="fr-FR" sz="1400" dirty="0">
                <a:solidFill>
                  <a:srgbClr val="2B3922"/>
                </a:solidFill>
              </a:rPr>
              <a:t>Institut national des langues et civilisations orientales. </a:t>
            </a:r>
          </a:p>
          <a:p>
            <a:pPr algn="l"/>
            <a:r>
              <a:rPr lang="fr-FR" sz="1600" dirty="0">
                <a:solidFill>
                  <a:srgbClr val="2B3922"/>
                </a:solidFill>
              </a:rPr>
              <a:t>En 1808, Napoléon reconstruit l’ensemble du système français avec 17 académies</a:t>
            </a:r>
          </a:p>
          <a:p>
            <a:pPr algn="l"/>
            <a:r>
              <a:rPr lang="fr-FR" sz="1600" dirty="0">
                <a:solidFill>
                  <a:srgbClr val="2B3922"/>
                </a:solidFill>
              </a:rPr>
              <a:t>L’Université </a:t>
            </a:r>
            <a:r>
              <a:rPr lang="fr-FR" sz="1600" b="1" dirty="0">
                <a:solidFill>
                  <a:srgbClr val="2B3922"/>
                </a:solidFill>
              </a:rPr>
              <a:t>perd toute autonomie </a:t>
            </a:r>
            <a:r>
              <a:rPr lang="fr-FR" sz="1600" dirty="0">
                <a:solidFill>
                  <a:srgbClr val="2B3922"/>
                </a:solidFill>
              </a:rPr>
              <a:t>et se trouve réduite à la </a:t>
            </a:r>
            <a:r>
              <a:rPr lang="fr-FR" sz="1600" b="1" dirty="0">
                <a:solidFill>
                  <a:srgbClr val="2B3922"/>
                </a:solidFill>
              </a:rPr>
              <a:t>fonction d’enseignement </a:t>
            </a:r>
            <a:r>
              <a:rPr lang="fr-FR" sz="1600" dirty="0">
                <a:solidFill>
                  <a:srgbClr val="2B3922"/>
                </a:solidFill>
              </a:rPr>
              <a:t>et de formation professionnelle.</a:t>
            </a:r>
            <a:endParaRPr lang="fr-FR" dirty="0">
              <a:solidFill>
                <a:srgbClr val="2B3922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A27BE14-923E-4999-835E-3A151D9D2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4002" y="1579524"/>
            <a:ext cx="4757483" cy="553373"/>
          </a:xfrm>
        </p:spPr>
        <p:txBody>
          <a:bodyPr/>
          <a:lstStyle/>
          <a:p>
            <a:r>
              <a:rPr lang="fr-FR" sz="2000" dirty="0"/>
              <a:t>les organismes de recherche (recherche de pointe)</a:t>
            </a:r>
            <a:endParaRPr lang="en-US" sz="2000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BA41655-286A-49CF-B3BB-AF2A48332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4002" y="2667463"/>
            <a:ext cx="4757479" cy="3221884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fr-FR" dirty="0"/>
              <a:t>Création :</a:t>
            </a:r>
          </a:p>
          <a:p>
            <a:pPr lvl="1" algn="l">
              <a:lnSpc>
                <a:spcPct val="120000"/>
              </a:lnSpc>
            </a:pPr>
            <a:r>
              <a:rPr lang="fr-FR" dirty="0"/>
              <a:t>du CNRS dédié au départ à la recherche fondamentale </a:t>
            </a:r>
          </a:p>
          <a:p>
            <a:pPr lvl="1" algn="l">
              <a:lnSpc>
                <a:spcPct val="120000"/>
              </a:lnSpc>
            </a:pPr>
            <a:r>
              <a:rPr lang="fr-FR" dirty="0"/>
              <a:t>des organismes de recherche plus appliquée dans des domaines stratégiques (CEA, INRA, INSERM, ORSTOM, CNES…).</a:t>
            </a:r>
          </a:p>
          <a:p>
            <a:pPr algn="l">
              <a:lnSpc>
                <a:spcPct val="120000"/>
              </a:lnSpc>
            </a:pPr>
            <a:r>
              <a:rPr lang="fr-FR" dirty="0"/>
              <a:t>La recherche s’exécute largement dans ces </a:t>
            </a:r>
            <a:r>
              <a:rPr lang="fr-FR" b="1" dirty="0">
                <a:solidFill>
                  <a:srgbClr val="ED6B14"/>
                </a:solidFill>
              </a:rPr>
              <a:t>organismes nationaux fortement concentrés dans la capitale</a:t>
            </a:r>
            <a:r>
              <a:rPr lang="fr-FR" dirty="0"/>
              <a:t>. </a:t>
            </a:r>
            <a:endParaRPr lang="en-US" sz="1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2EB04-2C4A-4395-96CD-F45A769E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Association de prospective rhénane - Faculté d’économie-gestion - Strasbourg - J-A Héraud &amp; N. Popiolek – 09/12/2021</a:t>
            </a:r>
            <a:endParaRPr kumimoji="0" lang="fr-FR" sz="9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32E7F-BE83-4CBF-A0D7-C3517570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E4A359-14EA-46F5-B8EE-A39DA8BF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cap="none" dirty="0">
                <a:solidFill>
                  <a:srgbClr val="7030A0"/>
                </a:solidFill>
              </a:rPr>
              <a:t>France</a:t>
            </a:r>
            <a:r>
              <a:rPr lang="fr-FR" sz="2400" dirty="0"/>
              <a:t> </a:t>
            </a:r>
            <a:r>
              <a:rPr lang="fr-FR" sz="2400" b="1" dirty="0"/>
              <a:t>: </a:t>
            </a:r>
            <a:r>
              <a:rPr lang="fr-FR" sz="2400" b="1" cap="none" dirty="0">
                <a:solidFill>
                  <a:srgbClr val="7030A0"/>
                </a:solidFill>
              </a:rPr>
              <a:t>L’université historiquement coincée entre deux pôles d’excellence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698DDBA8-73AA-4E5D-8F35-2439FF7394C9}"/>
              </a:ext>
            </a:extLst>
          </p:cNvPr>
          <p:cNvSpPr/>
          <p:nvPr/>
        </p:nvSpPr>
        <p:spPr>
          <a:xfrm>
            <a:off x="11454063" y="163629"/>
            <a:ext cx="191837" cy="35707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7EC52963-95A9-4B32-A360-361BFC0B8C9C}"/>
              </a:ext>
            </a:extLst>
          </p:cNvPr>
          <p:cNvSpPr/>
          <p:nvPr/>
        </p:nvSpPr>
        <p:spPr>
          <a:xfrm>
            <a:off x="11606463" y="316029"/>
            <a:ext cx="191837" cy="357071"/>
          </a:xfrm>
          <a:prstGeom prst="triangle">
            <a:avLst/>
          </a:prstGeom>
          <a:solidFill>
            <a:srgbClr val="ED6B14"/>
          </a:solidFill>
          <a:ln>
            <a:solidFill>
              <a:srgbClr val="ED6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6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81CA-6845-3AF0-353F-104BE41F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Une hybridation possible? Ce n’est pas le sujet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96C4D-78FD-6461-0997-310B1A942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000" dirty="0"/>
              <a:t>Les systèmes sont complexes et différents. Donc une politique d’imitation « de ce qui marche » de l’autre côté de la frontière n’a juste aucun sens. Copier-coller est généralement impossible.</a:t>
            </a:r>
          </a:p>
          <a:p>
            <a:r>
              <a:rPr lang="fr-FR" sz="2000" dirty="0"/>
              <a:t>Exemples (de </a:t>
            </a:r>
            <a:r>
              <a:rPr lang="fr-FR" sz="2000" i="1" dirty="0" err="1"/>
              <a:t>Schnapsideen</a:t>
            </a:r>
            <a:r>
              <a:rPr lang="fr-FR" sz="2000" dirty="0"/>
              <a:t>): créer une Fraunhofer ou un système </a:t>
            </a:r>
            <a:r>
              <a:rPr lang="fr-FR" sz="2000" dirty="0" err="1"/>
              <a:t>Steinbeis</a:t>
            </a:r>
            <a:r>
              <a:rPr lang="fr-FR" sz="2000" dirty="0"/>
              <a:t> à la française </a:t>
            </a:r>
            <a:r>
              <a:rPr lang="fr-FR" sz="2000" i="1" dirty="0"/>
              <a:t>(bonne chance!)</a:t>
            </a:r>
            <a:r>
              <a:rPr lang="fr-FR" sz="2000" dirty="0"/>
              <a:t>; Créer en Allemagne des labos mixtes Université-Max Planck ou un système de bourses </a:t>
            </a:r>
            <a:r>
              <a:rPr lang="fr-FR" sz="2000" dirty="0" err="1"/>
              <a:t>Cifre</a:t>
            </a:r>
            <a:r>
              <a:rPr lang="fr-FR" sz="2000" dirty="0"/>
              <a:t> </a:t>
            </a:r>
            <a:r>
              <a:rPr lang="fr-FR" sz="2000" i="1" dirty="0"/>
              <a:t>(eh! </a:t>
            </a:r>
            <a:r>
              <a:rPr lang="fr-FR" sz="2000" i="1" dirty="0" err="1"/>
              <a:t>was</a:t>
            </a:r>
            <a:r>
              <a:rPr lang="fr-FR" sz="2000" i="1" dirty="0"/>
              <a:t>?).</a:t>
            </a:r>
          </a:p>
          <a:p>
            <a:r>
              <a:rPr lang="fr-FR" sz="2000" dirty="0"/>
              <a:t>Mais ça n’enlève rien à l’intérêt de regarder comment fonctionne le voisin! Car (1) il faut connaître ses partenaires et (2) on pourrait en tirer des idées qui ne sont pas du copier-coller et qui font avancer notre propre système.</a:t>
            </a:r>
          </a:p>
          <a:p>
            <a:r>
              <a:rPr lang="fr-FR" sz="2000" b="1" dirty="0"/>
              <a:t>Alors, vive la collaboration entre partenaires hétérogènes! C’est ce qu’a fait avec succès l’Europe pendant des décennies avec les </a:t>
            </a:r>
            <a:r>
              <a:rPr lang="fr-FR" sz="2000" b="1" i="1" dirty="0"/>
              <a:t>Framework programmes </a:t>
            </a:r>
            <a:r>
              <a:rPr lang="fr-FR" sz="2000" b="1" dirty="0"/>
              <a:t>et ce que fait </a:t>
            </a:r>
            <a:r>
              <a:rPr lang="fr-FR" sz="2000" b="1" i="1" dirty="0"/>
              <a:t>l’Offensive Science</a:t>
            </a:r>
            <a:r>
              <a:rPr lang="fr-FR" sz="2000" b="1" dirty="0"/>
              <a:t> dans le Rhin supérieur.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9EC0-652D-3A34-667F-971EDC8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1079-3970-4F36-80EB-3785CA1D4416}" type="slidenum">
              <a:rPr lang="en-US" sz="2000" smtClean="0"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348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4_TF78438558" id="{D9EAB963-68A7-41B0-84AC-6DCEBA0B29E9}" vid="{8501B65A-0E3C-4167-83F9-AC76A6F729D3}"/>
    </a:ext>
  </a:extLst>
</a:theme>
</file>

<file path=ppt/theme/theme2.xml><?xml version="1.0" encoding="utf-8"?>
<a:theme xmlns:a="http://schemas.openxmlformats.org/drawingml/2006/main" name="DividendVTI">
  <a:themeElements>
    <a:clrScheme name="Personnalisé 2">
      <a:dk1>
        <a:sysClr val="windowText" lastClr="000000"/>
      </a:dk1>
      <a:lt1>
        <a:sysClr val="window" lastClr="FFFFFF"/>
      </a:lt1>
      <a:dk2>
        <a:srgbClr val="0C3C6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507253_TF56180624_Win32" id="{BB4CF1A4-1460-4621-9BEB-1FC2D916E035}" vid="{4E17697A-76C5-438A-997E-7CC5D341131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{5E734F4A-544C-46A9-879A-AB0514B9B0BB}tf78438558_win32</Template>
  <TotalTime>187</TotalTime>
  <Words>967</Words>
  <Application>Microsoft Office PowerPoint</Application>
  <PresentationFormat>Grand écran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Avenir Next LT Pro Light</vt:lpstr>
      <vt:lpstr>Calibri</vt:lpstr>
      <vt:lpstr>Century Gothic</vt:lpstr>
      <vt:lpstr>Garamond</vt:lpstr>
      <vt:lpstr>Helvetica Light</vt:lpstr>
      <vt:lpstr>Wingdings</vt:lpstr>
      <vt:lpstr>Wingdings 2</vt:lpstr>
      <vt:lpstr>SavonVTI</vt:lpstr>
      <vt:lpstr>DividendVTI</vt:lpstr>
      <vt:lpstr>Défis et opportunités du transfert de technologies TRANSFRONTALIER   AU REGARD DES ECOSYSTEMES  D’INNOVATION DANS LE RHIN SUPERIEUR</vt:lpstr>
      <vt:lpstr>Problématique</vt:lpstr>
      <vt:lpstr>Technology Transfer трансфер технологій  技術移転</vt:lpstr>
      <vt:lpstr>La réalité est bien plus complexe (et intéressante)</vt:lpstr>
      <vt:lpstr>Est-ce Galilée qui a fait le  télescope, ou le telescope qui a fait Galilée ?</vt:lpstr>
      <vt:lpstr>La situation transfrontalière met en exergue des systèmes nationaux différents</vt:lpstr>
      <vt:lpstr>Allemagne</vt:lpstr>
      <vt:lpstr>France : L’université historiquement coincée entre deux pôles d’excellence</vt:lpstr>
      <vt:lpstr>Une hybridation possible? Ce n’est pas le sujet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Défis et opportunités du transfert de technologies TRANSFRONTALIER   AU REGARD DES ECOSYSTEMES  D’INNOVATION DANS LE RHIN SUPERIEUR</dc:title>
  <dc:creator>Jean-Alain Héraud</dc:creator>
  <cp:lastModifiedBy>Jean-Alain Héraud</cp:lastModifiedBy>
  <cp:revision>3</cp:revision>
  <dcterms:created xsi:type="dcterms:W3CDTF">2023-03-14T14:30:18Z</dcterms:created>
  <dcterms:modified xsi:type="dcterms:W3CDTF">2023-03-14T17:40:24Z</dcterms:modified>
</cp:coreProperties>
</file>